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17"/>
  </p:notesMasterIdLst>
  <p:handoutMasterIdLst>
    <p:handoutMasterId r:id="rId18"/>
  </p:handoutMasterIdLst>
  <p:sldIdLst>
    <p:sldId id="348" r:id="rId2"/>
    <p:sldId id="11009" r:id="rId3"/>
    <p:sldId id="11010" r:id="rId4"/>
    <p:sldId id="11016" r:id="rId5"/>
    <p:sldId id="11017" r:id="rId6"/>
    <p:sldId id="11011" r:id="rId7"/>
    <p:sldId id="11013" r:id="rId8"/>
    <p:sldId id="11014" r:id="rId9"/>
    <p:sldId id="11018" r:id="rId10"/>
    <p:sldId id="11020" r:id="rId11"/>
    <p:sldId id="11019" r:id="rId12"/>
    <p:sldId id="11015" r:id="rId13"/>
    <p:sldId id="10988" r:id="rId14"/>
    <p:sldId id="11012" r:id="rId15"/>
    <p:sldId id="10997"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F"/>
    <a:srgbClr val="EB1000"/>
    <a:srgbClr val="E9740A"/>
    <a:srgbClr val="21A5A2"/>
    <a:srgbClr val="2799F6"/>
    <a:srgbClr val="F5F5F5"/>
    <a:srgbClr val="CFCFCF"/>
    <a:srgbClr val="E6E6E6"/>
    <a:srgbClr val="C9C9C9"/>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1"/>
    <p:restoredTop sz="94632"/>
  </p:normalViewPr>
  <p:slideViewPr>
    <p:cSldViewPr snapToGrid="0">
      <p:cViewPr varScale="1">
        <p:scale>
          <a:sx n="137" d="100"/>
          <a:sy n="137" d="100"/>
        </p:scale>
        <p:origin x="936" y="59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8/17/23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8/17/23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Community Zh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CAF57-5B53-F942-8D22-096F06AFB1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2" y="0"/>
            <a:ext cx="5024943"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5" name="Picture 4">
            <a:extLst>
              <a:ext uri="{FF2B5EF4-FFF2-40B4-BE49-F238E27FC236}">
                <a16:creationId xmlns:a16="http://schemas.microsoft.com/office/drawing/2014/main" id="{E4FF2873-131A-1347-9F57-A38728A9867A}"/>
              </a:ext>
            </a:extLst>
          </p:cNvPr>
          <p:cNvPicPr>
            <a:picLocks noChangeAspect="1"/>
          </p:cNvPicPr>
          <p:nvPr userDrawn="1"/>
        </p:nvPicPr>
        <p:blipFill>
          <a:blip r:embed="rId4"/>
          <a:stretch>
            <a:fillRect/>
          </a:stretch>
        </p:blipFill>
        <p:spPr>
          <a:xfrm>
            <a:off x="9862850" y="6057433"/>
            <a:ext cx="1924370" cy="512064"/>
          </a:xfrm>
          <a:prstGeom prst="rect">
            <a:avLst/>
          </a:prstGeom>
        </p:spPr>
      </p:pic>
    </p:spTree>
    <p:extLst>
      <p:ext uri="{BB962C8B-B14F-4D97-AF65-F5344CB8AC3E}">
        <p14:creationId xmlns:p14="http://schemas.microsoft.com/office/powerpoint/2010/main" val="107183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Community Mue Studi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D5B728-772D-BF4C-8ABF-95F0C3F427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1" y="0"/>
            <a:ext cx="5024944"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8" name="Picture 7">
            <a:extLst>
              <a:ext uri="{FF2B5EF4-FFF2-40B4-BE49-F238E27FC236}">
                <a16:creationId xmlns:a16="http://schemas.microsoft.com/office/drawing/2014/main" id="{AFE76FAC-AB4A-2C40-B392-342681D519EC}"/>
              </a:ext>
            </a:extLst>
          </p:cNvPr>
          <p:cNvPicPr>
            <a:picLocks noChangeAspect="1"/>
          </p:cNvPicPr>
          <p:nvPr userDrawn="1"/>
        </p:nvPicPr>
        <p:blipFill>
          <a:blip r:embed="rId4"/>
          <a:stretch>
            <a:fillRect/>
          </a:stretch>
        </p:blipFill>
        <p:spPr>
          <a:xfrm>
            <a:off x="10110623" y="6057433"/>
            <a:ext cx="1676597" cy="512064"/>
          </a:xfrm>
          <a:prstGeom prst="rect">
            <a:avLst/>
          </a:prstGeom>
        </p:spPr>
      </p:pic>
    </p:spTree>
    <p:extLst>
      <p:ext uri="{BB962C8B-B14F-4D97-AF65-F5344CB8AC3E}">
        <p14:creationId xmlns:p14="http://schemas.microsoft.com/office/powerpoint/2010/main" val="3082509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183027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r>
              <a:rPr lang="en-US"/>
              <a:t>Click icon to add table</a:t>
            </a:r>
          </a:p>
        </p:txBody>
      </p:sp>
    </p:spTree>
    <p:extLst>
      <p:ext uri="{BB962C8B-B14F-4D97-AF65-F5344CB8AC3E}">
        <p14:creationId xmlns:p14="http://schemas.microsoft.com/office/powerpoint/2010/main" val="407132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090634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60890" y="6565990"/>
            <a:ext cx="4324081"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040594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Red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183009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239829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7546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503913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mmunity Beach">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593F6C-B2CF-514C-A9AD-1D28A63192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7281" y="0"/>
            <a:ext cx="5021544" cy="6858000"/>
          </a:xfrm>
          <a:custGeom>
            <a:avLst/>
            <a:gdLst>
              <a:gd name="connsiteX0" fmla="*/ 2829127 w 5021544"/>
              <a:gd name="connsiteY0" fmla="*/ 0 h 6858000"/>
              <a:gd name="connsiteX1" fmla="*/ 5021544 w 5021544"/>
              <a:gd name="connsiteY1" fmla="*/ 0 h 6858000"/>
              <a:gd name="connsiteX2" fmla="*/ 5021544 w 5021544"/>
              <a:gd name="connsiteY2" fmla="*/ 6858000 h 6858000"/>
              <a:gd name="connsiteX3" fmla="*/ 0 w 50215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1544" h="6858000">
                <a:moveTo>
                  <a:pt x="2829127" y="0"/>
                </a:moveTo>
                <a:lnTo>
                  <a:pt x="5021544" y="0"/>
                </a:lnTo>
                <a:lnTo>
                  <a:pt x="5021544"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3" name="Picture 2">
            <a:extLst>
              <a:ext uri="{FF2B5EF4-FFF2-40B4-BE49-F238E27FC236}">
                <a16:creationId xmlns:a16="http://schemas.microsoft.com/office/drawing/2014/main" id="{8156B284-503E-D34E-A176-E3C1D978E7AA}"/>
              </a:ext>
            </a:extLst>
          </p:cNvPr>
          <p:cNvPicPr>
            <a:picLocks noChangeAspect="1"/>
          </p:cNvPicPr>
          <p:nvPr userDrawn="1"/>
        </p:nvPicPr>
        <p:blipFill>
          <a:blip r:embed="rId4"/>
          <a:stretch>
            <a:fillRect/>
          </a:stretch>
        </p:blipFill>
        <p:spPr>
          <a:xfrm>
            <a:off x="9469531" y="6059934"/>
            <a:ext cx="2317689" cy="509563"/>
          </a:xfrm>
          <a:prstGeom prst="rect">
            <a:avLst/>
          </a:prstGeom>
        </p:spPr>
      </p:pic>
    </p:spTree>
    <p:extLst>
      <p:ext uri="{BB962C8B-B14F-4D97-AF65-F5344CB8AC3E}">
        <p14:creationId xmlns:p14="http://schemas.microsoft.com/office/powerpoint/2010/main" val="141753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Community Zucco">
    <p:spTree>
      <p:nvGrpSpPr>
        <p:cNvPr id="1" name=""/>
        <p:cNvGrpSpPr/>
        <p:nvPr/>
      </p:nvGrpSpPr>
      <p:grpSpPr>
        <a:xfrm>
          <a:off x="0" y="0"/>
          <a:ext cx="0" cy="0"/>
          <a:chOff x="0" y="0"/>
          <a:chExt cx="0" cy="0"/>
        </a:xfrm>
      </p:grpSpPr>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9" name="Picture 8">
            <a:extLst>
              <a:ext uri="{FF2B5EF4-FFF2-40B4-BE49-F238E27FC236}">
                <a16:creationId xmlns:a16="http://schemas.microsoft.com/office/drawing/2014/main" id="{FDCDAD4C-5C7D-B947-81B1-B2588678F2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163883" y="357"/>
            <a:ext cx="5024942" cy="6857286"/>
          </a:xfrm>
          <a:custGeom>
            <a:avLst/>
            <a:gdLst>
              <a:gd name="connsiteX0" fmla="*/ 2829128 w 5036783"/>
              <a:gd name="connsiteY0" fmla="*/ 0 h 6858000"/>
              <a:gd name="connsiteX1" fmla="*/ 5036783 w 5036783"/>
              <a:gd name="connsiteY1" fmla="*/ 0 h 6858000"/>
              <a:gd name="connsiteX2" fmla="*/ 5036783 w 5036783"/>
              <a:gd name="connsiteY2" fmla="*/ 6858000 h 6858000"/>
              <a:gd name="connsiteX3" fmla="*/ 0 w 50367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6783" h="6858000">
                <a:moveTo>
                  <a:pt x="2829128" y="0"/>
                </a:moveTo>
                <a:lnTo>
                  <a:pt x="5036783" y="0"/>
                </a:lnTo>
                <a:lnTo>
                  <a:pt x="5036783" y="6858000"/>
                </a:lnTo>
                <a:lnTo>
                  <a:pt x="0" y="6858000"/>
                </a:lnTo>
                <a:close/>
              </a:path>
            </a:pathLst>
          </a:custGeom>
        </p:spPr>
      </p:pic>
      <p:pic>
        <p:nvPicPr>
          <p:cNvPr id="10" name="Picture 9">
            <a:extLst>
              <a:ext uri="{FF2B5EF4-FFF2-40B4-BE49-F238E27FC236}">
                <a16:creationId xmlns:a16="http://schemas.microsoft.com/office/drawing/2014/main" id="{70C3C284-5747-6847-8299-3FB215AA7A29}"/>
              </a:ext>
            </a:extLst>
          </p:cNvPr>
          <p:cNvPicPr>
            <a:picLocks noChangeAspect="1"/>
          </p:cNvPicPr>
          <p:nvPr userDrawn="1"/>
        </p:nvPicPr>
        <p:blipFill>
          <a:blip r:embed="rId4"/>
          <a:srcRect/>
          <a:stretch/>
        </p:blipFill>
        <p:spPr>
          <a:xfrm>
            <a:off x="10209219" y="6059933"/>
            <a:ext cx="1578001" cy="509563"/>
          </a:xfrm>
          <a:prstGeom prst="rect">
            <a:avLst/>
          </a:prstGeom>
        </p:spPr>
      </p:pic>
    </p:spTree>
    <p:extLst>
      <p:ext uri="{BB962C8B-B14F-4D97-AF65-F5344CB8AC3E}">
        <p14:creationId xmlns:p14="http://schemas.microsoft.com/office/powerpoint/2010/main" val="83017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Community Mercadante">
    <p:spTree>
      <p:nvGrpSpPr>
        <p:cNvPr id="1" name=""/>
        <p:cNvGrpSpPr/>
        <p:nvPr/>
      </p:nvGrpSpPr>
      <p:grpSpPr>
        <a:xfrm>
          <a:off x="0" y="0"/>
          <a:ext cx="0" cy="0"/>
          <a:chOff x="0" y="0"/>
          <a:chExt cx="0" cy="0"/>
        </a:xfrm>
      </p:grpSpPr>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3" name="Picture 2">
            <a:extLst>
              <a:ext uri="{FF2B5EF4-FFF2-40B4-BE49-F238E27FC236}">
                <a16:creationId xmlns:a16="http://schemas.microsoft.com/office/drawing/2014/main" id="{7DCE3E20-7F98-CB43-BB9F-727746592A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163883" y="0"/>
            <a:ext cx="5024942" cy="6858000"/>
          </a:xfrm>
          <a:custGeom>
            <a:avLst/>
            <a:gdLst>
              <a:gd name="connsiteX0" fmla="*/ 2832526 w 5036783"/>
              <a:gd name="connsiteY0" fmla="*/ 0 h 6866238"/>
              <a:gd name="connsiteX1" fmla="*/ 5036783 w 5036783"/>
              <a:gd name="connsiteY1" fmla="*/ 0 h 6866238"/>
              <a:gd name="connsiteX2" fmla="*/ 5036783 w 5036783"/>
              <a:gd name="connsiteY2" fmla="*/ 6866238 h 6866238"/>
              <a:gd name="connsiteX3" fmla="*/ 0 w 5036783"/>
              <a:gd name="connsiteY3" fmla="*/ 6866238 h 6866238"/>
            </a:gdLst>
            <a:ahLst/>
            <a:cxnLst>
              <a:cxn ang="0">
                <a:pos x="connsiteX0" y="connsiteY0"/>
              </a:cxn>
              <a:cxn ang="0">
                <a:pos x="connsiteX1" y="connsiteY1"/>
              </a:cxn>
              <a:cxn ang="0">
                <a:pos x="connsiteX2" y="connsiteY2"/>
              </a:cxn>
              <a:cxn ang="0">
                <a:pos x="connsiteX3" y="connsiteY3"/>
              </a:cxn>
            </a:cxnLst>
            <a:rect l="l" t="t" r="r" b="b"/>
            <a:pathLst>
              <a:path w="5036783" h="6866238">
                <a:moveTo>
                  <a:pt x="2832526" y="0"/>
                </a:moveTo>
                <a:lnTo>
                  <a:pt x="5036783" y="0"/>
                </a:lnTo>
                <a:lnTo>
                  <a:pt x="5036783" y="6866238"/>
                </a:lnTo>
                <a:lnTo>
                  <a:pt x="0" y="6866238"/>
                </a:lnTo>
                <a:close/>
              </a:path>
            </a:pathLst>
          </a:custGeom>
        </p:spPr>
      </p:pic>
      <p:pic>
        <p:nvPicPr>
          <p:cNvPr id="5" name="Picture 4">
            <a:extLst>
              <a:ext uri="{FF2B5EF4-FFF2-40B4-BE49-F238E27FC236}">
                <a16:creationId xmlns:a16="http://schemas.microsoft.com/office/drawing/2014/main" id="{2AA322DA-1E14-AB48-ACDA-7DAAD73432D3}"/>
              </a:ext>
            </a:extLst>
          </p:cNvPr>
          <p:cNvPicPr>
            <a:picLocks noChangeAspect="1"/>
          </p:cNvPicPr>
          <p:nvPr userDrawn="1"/>
        </p:nvPicPr>
        <p:blipFill>
          <a:blip r:embed="rId4"/>
          <a:stretch>
            <a:fillRect/>
          </a:stretch>
        </p:blipFill>
        <p:spPr>
          <a:xfrm>
            <a:off x="9582041" y="6059934"/>
            <a:ext cx="2205179" cy="512064"/>
          </a:xfrm>
          <a:prstGeom prst="rect">
            <a:avLst/>
          </a:prstGeom>
        </p:spPr>
      </p:pic>
    </p:spTree>
    <p:extLst>
      <p:ext uri="{BB962C8B-B14F-4D97-AF65-F5344CB8AC3E}">
        <p14:creationId xmlns:p14="http://schemas.microsoft.com/office/powerpoint/2010/main" val="2968746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mmunity Mot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14A6A6-DE09-414A-BAFE-90B1E42B7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2" y="0"/>
            <a:ext cx="5024943"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5" name="Picture 4">
            <a:extLst>
              <a:ext uri="{FF2B5EF4-FFF2-40B4-BE49-F238E27FC236}">
                <a16:creationId xmlns:a16="http://schemas.microsoft.com/office/drawing/2014/main" id="{6BB7A5DD-4AAC-304E-99CF-4BF75A581957}"/>
              </a:ext>
            </a:extLst>
          </p:cNvPr>
          <p:cNvPicPr>
            <a:picLocks noChangeAspect="1"/>
          </p:cNvPicPr>
          <p:nvPr userDrawn="1"/>
        </p:nvPicPr>
        <p:blipFill>
          <a:blip r:embed="rId4"/>
          <a:stretch>
            <a:fillRect/>
          </a:stretch>
        </p:blipFill>
        <p:spPr>
          <a:xfrm>
            <a:off x="10127142" y="6057433"/>
            <a:ext cx="1660078" cy="512064"/>
          </a:xfrm>
          <a:prstGeom prst="rect">
            <a:avLst/>
          </a:prstGeom>
        </p:spPr>
      </p:pic>
    </p:spTree>
    <p:extLst>
      <p:ext uri="{BB962C8B-B14F-4D97-AF65-F5344CB8AC3E}">
        <p14:creationId xmlns:p14="http://schemas.microsoft.com/office/powerpoint/2010/main" val="116004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 2023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93211" y="6578475"/>
            <a:ext cx="566928" cy="14735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77" r:id="rId2"/>
    <p:sldLayoutId id="2147483687" r:id="rId3"/>
    <p:sldLayoutId id="2147483688" r:id="rId4"/>
    <p:sldLayoutId id="2147483689" r:id="rId5"/>
    <p:sldLayoutId id="2147483693" r:id="rId6"/>
    <p:sldLayoutId id="2147483694" r:id="rId7"/>
    <p:sldLayoutId id="2147483695" r:id="rId8"/>
    <p:sldLayoutId id="2147483696" r:id="rId9"/>
    <p:sldLayoutId id="2147483697" r:id="rId10"/>
    <p:sldLayoutId id="2147483698" r:id="rId11"/>
    <p:sldLayoutId id="2147483658" r:id="rId12"/>
    <p:sldLayoutId id="2147483676" r:id="rId13"/>
    <p:sldLayoutId id="2147483690" r:id="rId14"/>
    <p:sldLayoutId id="2147483691" r:id="rId15"/>
    <p:sldLayoutId id="2147483692" r:id="rId16"/>
    <p:sldLayoutId id="2147483685" r:id="rId17"/>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behance.net/davyevans?tracking_source=search_users_recommended%7CDavy%20Evans"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7.jpeg"/><Relationship Id="rId2" Type="http://schemas.openxmlformats.org/officeDocument/2006/relationships/image" Target="../media/image32.gif"/><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gif"/><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gif"/><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p:txBody>
          <a:bodyPr/>
          <a:lstStyle/>
          <a:p>
            <a:r>
              <a:rPr lang="en-US" dirty="0"/>
              <a:t>Rolling 3D Objects</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type="subTitle" idx="1"/>
          </p:nvPr>
        </p:nvSpPr>
        <p:spPr/>
        <p:txBody>
          <a:bodyPr/>
          <a:lstStyle/>
          <a:p>
            <a:r>
              <a:rPr lang="en-US" dirty="0">
                <a:latin typeface="Adobe Clean ExtraBold" panose="020B0903020404020204" pitchFamily="34" charset="0"/>
              </a:rPr>
              <a:t>Hossein Baktash</a:t>
            </a:r>
          </a:p>
          <a:p>
            <a:r>
              <a:rPr lang="en-US" dirty="0">
                <a:latin typeface="Adobe Clean ExtraBold" panose="020B0903020404020204" pitchFamily="34" charset="0"/>
              </a:rPr>
              <a:t>Mentors: Alec Jacobson, </a:t>
            </a:r>
            <a:br>
              <a:rPr lang="en-US" dirty="0">
                <a:latin typeface="Adobe Clean ExtraBold" panose="020B0903020404020204" pitchFamily="34" charset="0"/>
              </a:rPr>
            </a:br>
            <a:r>
              <a:rPr lang="en-US" dirty="0">
                <a:latin typeface="Adobe Clean ExtraBold" panose="020B0903020404020204" pitchFamily="34" charset="0"/>
              </a:rPr>
              <a:t>                  </a:t>
            </a:r>
            <a:r>
              <a:rPr lang="en-US" dirty="0" err="1">
                <a:latin typeface="Adobe Clean ExtraBold" panose="020B0903020404020204" pitchFamily="34" charset="0"/>
              </a:rPr>
              <a:t>Qingnan</a:t>
            </a:r>
            <a:r>
              <a:rPr lang="en-US" dirty="0">
                <a:latin typeface="Adobe Clean ExtraBold" panose="020B0903020404020204" pitchFamily="34" charset="0"/>
              </a:rPr>
              <a:t>(James) Zhou</a:t>
            </a:r>
            <a:endParaRPr lang="en-US" dirty="0">
              <a:latin typeface="Adobe Clean ExtraBold" panose="020B0503020404020204" pitchFamily="34" charset="0"/>
            </a:endParaRPr>
          </a:p>
        </p:txBody>
      </p:sp>
    </p:spTree>
    <p:extLst>
      <p:ext uri="{BB962C8B-B14F-4D97-AF65-F5344CB8AC3E}">
        <p14:creationId xmlns:p14="http://schemas.microsoft.com/office/powerpoint/2010/main" val="12608996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E476A-9ECE-00F7-8EA0-9189F7D3AB4E}"/>
              </a:ext>
            </a:extLst>
          </p:cNvPr>
          <p:cNvPicPr>
            <a:picLocks noChangeAspect="1"/>
          </p:cNvPicPr>
          <p:nvPr/>
        </p:nvPicPr>
        <p:blipFill rotWithShape="1">
          <a:blip r:embed="rId2"/>
          <a:srcRect t="15607" b="15573"/>
          <a:stretch/>
        </p:blipFill>
        <p:spPr>
          <a:xfrm>
            <a:off x="515949" y="2628904"/>
            <a:ext cx="5110755" cy="2513082"/>
          </a:xfrm>
          <a:prstGeom prst="rect">
            <a:avLst/>
          </a:prstGeom>
        </p:spPr>
      </p:pic>
      <p:sp>
        <p:nvSpPr>
          <p:cNvPr id="7" name="Title 1">
            <a:extLst>
              <a:ext uri="{FF2B5EF4-FFF2-40B4-BE49-F238E27FC236}">
                <a16:creationId xmlns:a16="http://schemas.microsoft.com/office/drawing/2014/main" id="{B6D214DB-10D7-B743-812D-6A1D53B1A674}"/>
              </a:ext>
            </a:extLst>
          </p:cNvPr>
          <p:cNvSpPr>
            <a:spLocks noGrp="1"/>
          </p:cNvSpPr>
          <p:nvPr>
            <p:ph type="title"/>
          </p:nvPr>
        </p:nvSpPr>
        <p:spPr>
          <a:xfrm>
            <a:off x="304721" y="287507"/>
            <a:ext cx="11579384" cy="674518"/>
          </a:xfrm>
        </p:spPr>
        <p:txBody>
          <a:bodyPr/>
          <a:lstStyle/>
          <a:p>
            <a:r>
              <a:rPr lang="en-US" dirty="0"/>
              <a:t>Project Plan</a:t>
            </a:r>
          </a:p>
        </p:txBody>
      </p:sp>
      <p:sp>
        <p:nvSpPr>
          <p:cNvPr id="8" name="Content Placeholder 2">
            <a:extLst>
              <a:ext uri="{FF2B5EF4-FFF2-40B4-BE49-F238E27FC236}">
                <a16:creationId xmlns:a16="http://schemas.microsoft.com/office/drawing/2014/main" id="{BB389772-4F01-E30F-AA98-36B6BEE3F030}"/>
              </a:ext>
            </a:extLst>
          </p:cNvPr>
          <p:cNvSpPr>
            <a:spLocks noGrp="1"/>
          </p:cNvSpPr>
          <p:nvPr>
            <p:ph idx="1"/>
          </p:nvPr>
        </p:nvSpPr>
        <p:spPr>
          <a:xfrm>
            <a:off x="304720" y="962025"/>
            <a:ext cx="4475097" cy="1199284"/>
          </a:xfrm>
        </p:spPr>
        <p:txBody>
          <a:bodyPr/>
          <a:lstStyle/>
          <a:p>
            <a:r>
              <a:rPr lang="en-US" dirty="0"/>
              <a:t>Understand the problem in 3D</a:t>
            </a:r>
          </a:p>
          <a:p>
            <a:pPr lvl="1"/>
            <a:r>
              <a:rPr lang="en-US" dirty="0"/>
              <a:t>Solve for the difficult cases; e.g. rolling from a face/edge onto a vertex</a:t>
            </a:r>
          </a:p>
        </p:txBody>
      </p:sp>
      <p:pic>
        <p:nvPicPr>
          <p:cNvPr id="9" name="Picture 8">
            <a:extLst>
              <a:ext uri="{FF2B5EF4-FFF2-40B4-BE49-F238E27FC236}">
                <a16:creationId xmlns:a16="http://schemas.microsoft.com/office/drawing/2014/main" id="{E3ECDBB1-07B8-6445-98AC-457DC1F00304}"/>
              </a:ext>
            </a:extLst>
          </p:cNvPr>
          <p:cNvPicPr>
            <a:picLocks noChangeAspect="1"/>
          </p:cNvPicPr>
          <p:nvPr/>
        </p:nvPicPr>
        <p:blipFill>
          <a:blip r:embed="rId3"/>
          <a:stretch>
            <a:fillRect/>
          </a:stretch>
        </p:blipFill>
        <p:spPr>
          <a:xfrm>
            <a:off x="5774676" y="2130661"/>
            <a:ext cx="4680842" cy="3698124"/>
          </a:xfrm>
          <a:prstGeom prst="rect">
            <a:avLst/>
          </a:prstGeom>
        </p:spPr>
      </p:pic>
    </p:spTree>
    <p:extLst>
      <p:ext uri="{BB962C8B-B14F-4D97-AF65-F5344CB8AC3E}">
        <p14:creationId xmlns:p14="http://schemas.microsoft.com/office/powerpoint/2010/main" val="380941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DB15-9256-C51C-76E1-152415BBF18D}"/>
              </a:ext>
            </a:extLst>
          </p:cNvPr>
          <p:cNvSpPr>
            <a:spLocks noGrp="1"/>
          </p:cNvSpPr>
          <p:nvPr>
            <p:ph type="title"/>
          </p:nvPr>
        </p:nvSpPr>
        <p:spPr>
          <a:xfrm>
            <a:off x="304721" y="287507"/>
            <a:ext cx="3131412" cy="674518"/>
          </a:xfrm>
        </p:spPr>
        <p:txBody>
          <a:bodyPr/>
          <a:lstStyle/>
          <a:p>
            <a:r>
              <a:rPr lang="en-US" dirty="0"/>
              <a:t>Future directions</a:t>
            </a:r>
          </a:p>
        </p:txBody>
      </p:sp>
      <p:sp>
        <p:nvSpPr>
          <p:cNvPr id="3" name="Content Placeholder 2">
            <a:extLst>
              <a:ext uri="{FF2B5EF4-FFF2-40B4-BE49-F238E27FC236}">
                <a16:creationId xmlns:a16="http://schemas.microsoft.com/office/drawing/2014/main" id="{D8608B91-3C33-4156-B888-0BBE1471BB32}"/>
              </a:ext>
            </a:extLst>
          </p:cNvPr>
          <p:cNvSpPr>
            <a:spLocks noGrp="1"/>
          </p:cNvSpPr>
          <p:nvPr>
            <p:ph idx="1"/>
          </p:nvPr>
        </p:nvSpPr>
        <p:spPr>
          <a:xfrm>
            <a:off x="1172467" y="2673220"/>
            <a:ext cx="2524101" cy="674518"/>
          </a:xfrm>
          <a:ln>
            <a:solidFill>
              <a:schemeClr val="tx1"/>
            </a:solidFill>
          </a:ln>
        </p:spPr>
        <p:txBody>
          <a:bodyPr anchor="ctr"/>
          <a:lstStyle/>
          <a:p>
            <a:pPr marL="9525" indent="0" algn="ctr">
              <a:buNone/>
            </a:pPr>
            <a:r>
              <a:rPr lang="en-US" dirty="0"/>
              <a:t>Solve the 3D case</a:t>
            </a:r>
          </a:p>
        </p:txBody>
      </p:sp>
      <p:pic>
        <p:nvPicPr>
          <p:cNvPr id="4" name="Picture 3">
            <a:extLst>
              <a:ext uri="{FF2B5EF4-FFF2-40B4-BE49-F238E27FC236}">
                <a16:creationId xmlns:a16="http://schemas.microsoft.com/office/drawing/2014/main" id="{DB741949-456C-800F-9203-E3001FC24DE5}"/>
              </a:ext>
            </a:extLst>
          </p:cNvPr>
          <p:cNvPicPr>
            <a:picLocks noChangeAspect="1"/>
          </p:cNvPicPr>
          <p:nvPr/>
        </p:nvPicPr>
        <p:blipFill rotWithShape="1">
          <a:blip r:embed="rId2"/>
          <a:srcRect t="15607" b="15573"/>
          <a:stretch/>
        </p:blipFill>
        <p:spPr>
          <a:xfrm>
            <a:off x="1432900" y="3564292"/>
            <a:ext cx="2003233" cy="985038"/>
          </a:xfrm>
          <a:prstGeom prst="rect">
            <a:avLst/>
          </a:prstGeom>
        </p:spPr>
      </p:pic>
      <p:cxnSp>
        <p:nvCxnSpPr>
          <p:cNvPr id="6" name="Elbow Connector 5">
            <a:extLst>
              <a:ext uri="{FF2B5EF4-FFF2-40B4-BE49-F238E27FC236}">
                <a16:creationId xmlns:a16="http://schemas.microsoft.com/office/drawing/2014/main" id="{A8431EDA-73B4-4970-624D-2C91F8DE0546}"/>
              </a:ext>
            </a:extLst>
          </p:cNvPr>
          <p:cNvCxnSpPr>
            <a:cxnSpLocks/>
            <a:stCxn id="3" idx="3"/>
            <a:endCxn id="10" idx="1"/>
          </p:cNvCxnSpPr>
          <p:nvPr/>
        </p:nvCxnSpPr>
        <p:spPr>
          <a:xfrm flipV="1">
            <a:off x="3696568" y="1417493"/>
            <a:ext cx="2052611" cy="1592986"/>
          </a:xfrm>
          <a:prstGeom prst="bentConnector3">
            <a:avLst>
              <a:gd name="adj1" fmla="val 5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2AEBE6C-B629-AE01-8DE2-29314FE20F8B}"/>
              </a:ext>
            </a:extLst>
          </p:cNvPr>
          <p:cNvSpPr txBox="1">
            <a:spLocks/>
          </p:cNvSpPr>
          <p:nvPr/>
        </p:nvSpPr>
        <p:spPr>
          <a:xfrm>
            <a:off x="5749179" y="1080234"/>
            <a:ext cx="2524101" cy="674518"/>
          </a:xfrm>
          <a:prstGeom prst="rect">
            <a:avLst/>
          </a:prstGeom>
          <a:ln>
            <a:solidFill>
              <a:schemeClr val="tx1"/>
            </a:solidFill>
          </a:ln>
        </p:spPr>
        <p:txBody>
          <a:bodyPr vert="horz" lIns="45720" tIns="45720" rIns="45720" bIns="45720" rtlCol="0" anchor="ctr">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Font typeface="Wingdings" pitchFamily="2" charset="2"/>
              <a:buNone/>
            </a:pPr>
            <a:r>
              <a:rPr lang="en-US" dirty="0"/>
              <a:t>Solve the inverse design problem</a:t>
            </a:r>
          </a:p>
        </p:txBody>
      </p:sp>
      <p:cxnSp>
        <p:nvCxnSpPr>
          <p:cNvPr id="12" name="Elbow Connector 11">
            <a:extLst>
              <a:ext uri="{FF2B5EF4-FFF2-40B4-BE49-F238E27FC236}">
                <a16:creationId xmlns:a16="http://schemas.microsoft.com/office/drawing/2014/main" id="{0097B0FC-86A1-DBC8-D0FE-F905263A2BB1}"/>
              </a:ext>
            </a:extLst>
          </p:cNvPr>
          <p:cNvCxnSpPr>
            <a:cxnSpLocks/>
            <a:stCxn id="3" idx="3"/>
            <a:endCxn id="16" idx="1"/>
          </p:cNvCxnSpPr>
          <p:nvPr/>
        </p:nvCxnSpPr>
        <p:spPr>
          <a:xfrm>
            <a:off x="3696568" y="3010479"/>
            <a:ext cx="2052610" cy="1785727"/>
          </a:xfrm>
          <a:prstGeom prst="bentConnector3">
            <a:avLst>
              <a:gd name="adj1" fmla="val 5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1B2C8A68-D5DE-12A5-739F-A3A46B1E3F11}"/>
              </a:ext>
            </a:extLst>
          </p:cNvPr>
          <p:cNvSpPr txBox="1">
            <a:spLocks/>
          </p:cNvSpPr>
          <p:nvPr/>
        </p:nvSpPr>
        <p:spPr>
          <a:xfrm>
            <a:off x="5749178" y="4266206"/>
            <a:ext cx="2524101" cy="1060000"/>
          </a:xfrm>
          <a:prstGeom prst="rect">
            <a:avLst/>
          </a:prstGeom>
          <a:ln>
            <a:solidFill>
              <a:schemeClr val="tx1"/>
            </a:solidFill>
          </a:ln>
        </p:spPr>
        <p:txBody>
          <a:bodyPr vert="horz" lIns="45720" tIns="45720" rIns="45720" bIns="45720" rtlCol="0" anchor="ctr">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Font typeface="Wingdings" pitchFamily="2" charset="2"/>
              <a:buNone/>
            </a:pPr>
            <a:r>
              <a:rPr lang="en-US" dirty="0"/>
              <a:t>Explore moving objects by changing the center-of-mass</a:t>
            </a:r>
          </a:p>
        </p:txBody>
      </p:sp>
      <p:cxnSp>
        <p:nvCxnSpPr>
          <p:cNvPr id="19" name="Elbow Connector 18">
            <a:extLst>
              <a:ext uri="{FF2B5EF4-FFF2-40B4-BE49-F238E27FC236}">
                <a16:creationId xmlns:a16="http://schemas.microsoft.com/office/drawing/2014/main" id="{D5740A87-4FEE-C4E6-7CB4-91CA77AFD102}"/>
              </a:ext>
            </a:extLst>
          </p:cNvPr>
          <p:cNvCxnSpPr>
            <a:cxnSpLocks/>
            <a:stCxn id="3" idx="3"/>
            <a:endCxn id="23" idx="1"/>
          </p:cNvCxnSpPr>
          <p:nvPr/>
        </p:nvCxnSpPr>
        <p:spPr>
          <a:xfrm>
            <a:off x="3696568" y="3010479"/>
            <a:ext cx="2052611" cy="12700"/>
          </a:xfrm>
          <a:prstGeom prst="bentConnector3">
            <a:avLst>
              <a:gd name="adj1" fmla="val 5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44C5381-DDFE-2A9E-7077-0B55CA3B0585}"/>
              </a:ext>
            </a:extLst>
          </p:cNvPr>
          <p:cNvSpPr txBox="1">
            <a:spLocks/>
          </p:cNvSpPr>
          <p:nvPr/>
        </p:nvSpPr>
        <p:spPr>
          <a:xfrm>
            <a:off x="5749179" y="2521173"/>
            <a:ext cx="2524101" cy="978611"/>
          </a:xfrm>
          <a:prstGeom prst="rect">
            <a:avLst/>
          </a:prstGeom>
          <a:ln>
            <a:solidFill>
              <a:schemeClr val="tx1"/>
            </a:solidFill>
          </a:ln>
        </p:spPr>
        <p:txBody>
          <a:bodyPr vert="horz" lIns="45720" tIns="45720" rIns="45720" bIns="45720" rtlCol="0" anchor="ctr">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Font typeface="Wingdings" pitchFamily="2" charset="2"/>
              <a:buNone/>
            </a:pPr>
            <a:r>
              <a:rPr lang="en-US" dirty="0"/>
              <a:t>Assume initial momentum for the object</a:t>
            </a:r>
          </a:p>
        </p:txBody>
      </p:sp>
    </p:spTree>
    <p:extLst>
      <p:ext uri="{BB962C8B-B14F-4D97-AF65-F5344CB8AC3E}">
        <p14:creationId xmlns:p14="http://schemas.microsoft.com/office/powerpoint/2010/main" val="232009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37D2-50B4-7A98-B0C5-F18594D1D797}"/>
              </a:ext>
            </a:extLst>
          </p:cNvPr>
          <p:cNvSpPr>
            <a:spLocks noGrp="1"/>
          </p:cNvSpPr>
          <p:nvPr>
            <p:ph type="title"/>
          </p:nvPr>
        </p:nvSpPr>
        <p:spPr>
          <a:xfrm>
            <a:off x="1541766" y="2428878"/>
            <a:ext cx="4780462" cy="674518"/>
          </a:xfrm>
        </p:spPr>
        <p:txBody>
          <a:bodyPr/>
          <a:lstStyle/>
          <a:p>
            <a:r>
              <a:rPr lang="en-US" dirty="0"/>
              <a:t>Thank you for your time!</a:t>
            </a:r>
          </a:p>
        </p:txBody>
      </p:sp>
      <p:sp>
        <p:nvSpPr>
          <p:cNvPr id="6" name="TextBox 5">
            <a:extLst>
              <a:ext uri="{FF2B5EF4-FFF2-40B4-BE49-F238E27FC236}">
                <a16:creationId xmlns:a16="http://schemas.microsoft.com/office/drawing/2014/main" id="{17ABCCF0-F410-BEEC-37AE-81CC38B46C59}"/>
              </a:ext>
            </a:extLst>
          </p:cNvPr>
          <p:cNvSpPr txBox="1"/>
          <p:nvPr/>
        </p:nvSpPr>
        <p:spPr>
          <a:xfrm>
            <a:off x="7957712" y="5444612"/>
            <a:ext cx="1205779" cy="369332"/>
          </a:xfrm>
          <a:prstGeom prst="rect">
            <a:avLst/>
          </a:prstGeom>
          <a:noFill/>
        </p:spPr>
        <p:txBody>
          <a:bodyPr wrap="none" rtlCol="0">
            <a:spAutoFit/>
          </a:bodyPr>
          <a:lstStyle/>
          <a:p>
            <a:r>
              <a:rPr lang="en-US" dirty="0">
                <a:solidFill>
                  <a:schemeClr val="accent6"/>
                </a:solidFill>
              </a:rPr>
              <a:t>@</a:t>
            </a:r>
            <a:r>
              <a:rPr lang="en-US" dirty="0" err="1">
                <a:solidFill>
                  <a:schemeClr val="accent6"/>
                </a:solidFill>
              </a:rPr>
              <a:t>hbaktash</a:t>
            </a:r>
            <a:endParaRPr lang="en-US" dirty="0">
              <a:solidFill>
                <a:schemeClr val="accent6"/>
              </a:solidFill>
            </a:endParaRPr>
          </a:p>
        </p:txBody>
      </p:sp>
    </p:spTree>
    <p:extLst>
      <p:ext uri="{BB962C8B-B14F-4D97-AF65-F5344CB8AC3E}">
        <p14:creationId xmlns:p14="http://schemas.microsoft.com/office/powerpoint/2010/main" val="216590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0FC8C3-DA26-5846-BE98-B0AA87F936E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960" b="13960"/>
          <a:stretch/>
        </p:blipFill>
        <p:spPr>
          <a:xfrm>
            <a:off x="0" y="0"/>
            <a:ext cx="12188825" cy="6858000"/>
          </a:xfrm>
          <a:prstGeom prst="rect">
            <a:avLst/>
          </a:prstGeom>
        </p:spPr>
      </p:pic>
      <p:pic>
        <p:nvPicPr>
          <p:cNvPr id="6" name="Picture 5">
            <a:extLst>
              <a:ext uri="{FF2B5EF4-FFF2-40B4-BE49-F238E27FC236}">
                <a16:creationId xmlns:a16="http://schemas.microsoft.com/office/drawing/2014/main" id="{008C2E38-64D9-40A9-9F4E-1BC201C80C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3221" y="2960500"/>
            <a:ext cx="682381" cy="937000"/>
          </a:xfrm>
          <a:prstGeom prst="rect">
            <a:avLst/>
          </a:prstGeom>
          <a:effectLst>
            <a:outerShdw blurRad="311884" sx="97503" sy="97503" algn="ctr" rotWithShape="0">
              <a:prstClr val="black"/>
            </a:outerShdw>
          </a:effectLst>
        </p:spPr>
      </p:pic>
      <p:pic>
        <p:nvPicPr>
          <p:cNvPr id="10" name="Picture 9">
            <a:extLst>
              <a:ext uri="{FF2B5EF4-FFF2-40B4-BE49-F238E27FC236}">
                <a16:creationId xmlns:a16="http://schemas.microsoft.com/office/drawing/2014/main" id="{78238C36-A7D1-6040-8BB5-0FD1DD7C2B56}"/>
              </a:ext>
            </a:extLst>
          </p:cNvPr>
          <p:cNvPicPr>
            <a:picLocks noChangeAspect="1"/>
          </p:cNvPicPr>
          <p:nvPr/>
        </p:nvPicPr>
        <p:blipFill>
          <a:blip r:embed="rId4"/>
          <a:srcRect/>
          <a:stretch/>
        </p:blipFill>
        <p:spPr>
          <a:xfrm>
            <a:off x="341715" y="6059934"/>
            <a:ext cx="2317689" cy="509562"/>
          </a:xfrm>
          <a:prstGeom prst="rect">
            <a:avLst/>
          </a:prstGeom>
        </p:spPr>
      </p:pic>
    </p:spTree>
    <p:extLst>
      <p:ext uri="{BB962C8B-B14F-4D97-AF65-F5344CB8AC3E}">
        <p14:creationId xmlns:p14="http://schemas.microsoft.com/office/powerpoint/2010/main" val="1734313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37D2-50B4-7A98-B0C5-F18594D1D797}"/>
              </a:ext>
            </a:extLst>
          </p:cNvPr>
          <p:cNvSpPr>
            <a:spLocks noGrp="1"/>
          </p:cNvSpPr>
          <p:nvPr>
            <p:ph type="title"/>
          </p:nvPr>
        </p:nvSpPr>
        <p:spPr/>
        <p:txBody>
          <a:bodyPr/>
          <a:lstStyle/>
          <a:p>
            <a:r>
              <a:rPr lang="en-US"/>
              <a:t>Feedback Request</a:t>
            </a:r>
          </a:p>
        </p:txBody>
      </p:sp>
      <p:sp>
        <p:nvSpPr>
          <p:cNvPr id="3" name="Content Placeholder 2">
            <a:extLst>
              <a:ext uri="{FF2B5EF4-FFF2-40B4-BE49-F238E27FC236}">
                <a16:creationId xmlns:a16="http://schemas.microsoft.com/office/drawing/2014/main" id="{EEB3BED1-38F6-E006-33BB-24BDF29CDF4C}"/>
              </a:ext>
            </a:extLst>
          </p:cNvPr>
          <p:cNvSpPr>
            <a:spLocks noGrp="1"/>
          </p:cNvSpPr>
          <p:nvPr>
            <p:ph idx="1"/>
          </p:nvPr>
        </p:nvSpPr>
        <p:spPr/>
        <p:txBody>
          <a:bodyPr vert="horz" lIns="45720" tIns="45720" rIns="45720" bIns="45720" rtlCol="0" anchor="t">
            <a:noAutofit/>
          </a:bodyPr>
          <a:lstStyle/>
          <a:p>
            <a:pPr marL="9525" indent="0">
              <a:buNone/>
            </a:pPr>
            <a:r>
              <a:rPr lang="en-US"/>
              <a:t>What feedback do you want to get from the audience? (only 2-3 brief questions, please!)</a:t>
            </a:r>
          </a:p>
          <a:p>
            <a:pPr marL="9525" indent="0">
              <a:buNone/>
            </a:pPr>
            <a:endParaRPr lang="en-US"/>
          </a:p>
          <a:p>
            <a:pPr marL="274320" indent="-264795"/>
            <a:r>
              <a:rPr lang="en-US"/>
              <a:t>Question 1</a:t>
            </a:r>
          </a:p>
          <a:p>
            <a:pPr marL="274320" indent="-264795"/>
            <a:r>
              <a:rPr lang="en-US"/>
              <a:t>Question 2</a:t>
            </a:r>
          </a:p>
          <a:p>
            <a:pPr marL="274320" indent="-264795"/>
            <a:r>
              <a:rPr lang="en-US"/>
              <a:t>Question 3</a:t>
            </a:r>
          </a:p>
          <a:p>
            <a:pPr marL="274320" indent="-264795"/>
            <a:endParaRPr lang="en-US"/>
          </a:p>
          <a:p>
            <a:pPr marL="9525" indent="0">
              <a:buNone/>
            </a:pPr>
            <a:r>
              <a:rPr lang="en-US" i="1"/>
              <a:t>This is good to have early in your talk so that the audience can watch with these questions in mind.</a:t>
            </a:r>
          </a:p>
          <a:p>
            <a:pPr marL="9525" indent="0">
              <a:buNone/>
            </a:pPr>
            <a:endParaRPr lang="en-US" i="1"/>
          </a:p>
          <a:p>
            <a:pPr marL="9525" indent="0">
              <a:buNone/>
            </a:pPr>
            <a:r>
              <a:rPr lang="en-US" i="1"/>
              <a:t>TIP: This is a great opportunity to work with your mentor to brainstorm what type of feedback would be most useful for you! </a:t>
            </a:r>
          </a:p>
          <a:p>
            <a:pPr marL="9525" indent="0">
              <a:buNone/>
            </a:pPr>
            <a:endParaRPr lang="en-US" i="1"/>
          </a:p>
          <a:p>
            <a:pPr marL="9525" indent="0">
              <a:buNone/>
            </a:pPr>
            <a:r>
              <a:rPr lang="en-US" i="1"/>
              <a:t>(OPTIONAL) It is useful to provide your username to encourage people to send feedback after the talk.</a:t>
            </a:r>
          </a:p>
        </p:txBody>
      </p:sp>
      <p:sp>
        <p:nvSpPr>
          <p:cNvPr id="6" name="TextBox 5">
            <a:extLst>
              <a:ext uri="{FF2B5EF4-FFF2-40B4-BE49-F238E27FC236}">
                <a16:creationId xmlns:a16="http://schemas.microsoft.com/office/drawing/2014/main" id="{17ABCCF0-F410-BEEC-37AE-81CC38B46C59}"/>
              </a:ext>
            </a:extLst>
          </p:cNvPr>
          <p:cNvSpPr txBox="1"/>
          <p:nvPr/>
        </p:nvSpPr>
        <p:spPr>
          <a:xfrm>
            <a:off x="9687559" y="440100"/>
            <a:ext cx="2199641" cy="369332"/>
          </a:xfrm>
          <a:prstGeom prst="rect">
            <a:avLst/>
          </a:prstGeom>
          <a:noFill/>
        </p:spPr>
        <p:txBody>
          <a:bodyPr wrap="none" rtlCol="0">
            <a:spAutoFit/>
          </a:bodyPr>
          <a:lstStyle/>
          <a:p>
            <a:r>
              <a:rPr lang="en-US">
                <a:solidFill>
                  <a:schemeClr val="accent6"/>
                </a:solidFill>
              </a:rPr>
              <a:t>@</a:t>
            </a:r>
            <a:r>
              <a:rPr lang="en-US" err="1">
                <a:solidFill>
                  <a:schemeClr val="accent6"/>
                </a:solidFill>
              </a:rPr>
              <a:t>yourSlackUsername</a:t>
            </a:r>
            <a:endParaRPr lang="en-US">
              <a:solidFill>
                <a:schemeClr val="accent6"/>
              </a:solidFill>
            </a:endParaRPr>
          </a:p>
        </p:txBody>
      </p:sp>
    </p:spTree>
    <p:extLst>
      <p:ext uri="{BB962C8B-B14F-4D97-AF65-F5344CB8AC3E}">
        <p14:creationId xmlns:p14="http://schemas.microsoft.com/office/powerpoint/2010/main" val="62304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4FC5B6-8153-4EBF-BF0F-4DA21ACC876B}"/>
              </a:ext>
            </a:extLst>
          </p:cNvPr>
          <p:cNvSpPr txBox="1"/>
          <p:nvPr/>
        </p:nvSpPr>
        <p:spPr>
          <a:xfrm>
            <a:off x="276319" y="326113"/>
            <a:ext cx="1297150" cy="292388"/>
          </a:xfrm>
          <a:prstGeom prst="rect">
            <a:avLst/>
          </a:prstGeom>
          <a:noFill/>
        </p:spPr>
        <p:txBody>
          <a:bodyPr wrap="none" rtlCol="0">
            <a:spAutoFit/>
          </a:bodyPr>
          <a:lstStyle/>
          <a:p>
            <a:r>
              <a:rPr lang="en-US" sz="1300" b="1">
                <a:solidFill>
                  <a:srgbClr val="FF0000"/>
                </a:solidFill>
                <a:latin typeface="Adobe Clean ExtraBold" panose="020B0503020404020204" pitchFamily="34" charset="0"/>
              </a:rPr>
              <a:t>About the artist</a:t>
            </a:r>
          </a:p>
        </p:txBody>
      </p:sp>
      <p:sp>
        <p:nvSpPr>
          <p:cNvPr id="17" name="Rectangle 16">
            <a:hlinkClick r:id="rId2"/>
            <a:extLst>
              <a:ext uri="{FF2B5EF4-FFF2-40B4-BE49-F238E27FC236}">
                <a16:creationId xmlns:a16="http://schemas.microsoft.com/office/drawing/2014/main" id="{8619D52B-9ED8-4FE6-9A74-C40CE93F9B9B}"/>
              </a:ext>
            </a:extLst>
          </p:cNvPr>
          <p:cNvSpPr/>
          <p:nvPr/>
        </p:nvSpPr>
        <p:spPr>
          <a:xfrm>
            <a:off x="366969" y="2939970"/>
            <a:ext cx="831011" cy="202557"/>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dobe Clean"/>
              <a:ea typeface="+mn-ea"/>
              <a:cs typeface="+mn-cs"/>
            </a:endParaRPr>
          </a:p>
        </p:txBody>
      </p:sp>
      <p:sp>
        <p:nvSpPr>
          <p:cNvPr id="18" name="Rectangle 17">
            <a:extLst>
              <a:ext uri="{FF2B5EF4-FFF2-40B4-BE49-F238E27FC236}">
                <a16:creationId xmlns:a16="http://schemas.microsoft.com/office/drawing/2014/main" id="{EF95EEB7-64FA-41AD-9695-88A92F639D43}"/>
              </a:ext>
            </a:extLst>
          </p:cNvPr>
          <p:cNvSpPr/>
          <p:nvPr/>
        </p:nvSpPr>
        <p:spPr>
          <a:xfrm>
            <a:off x="0" y="6531887"/>
            <a:ext cx="1076241" cy="32611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TextBox 20">
            <a:extLst>
              <a:ext uri="{FF2B5EF4-FFF2-40B4-BE49-F238E27FC236}">
                <a16:creationId xmlns:a16="http://schemas.microsoft.com/office/drawing/2014/main" id="{3A6DA2C8-9A2D-49D8-8D0E-635D6F899A5C}"/>
              </a:ext>
            </a:extLst>
          </p:cNvPr>
          <p:cNvSpPr txBox="1"/>
          <p:nvPr/>
        </p:nvSpPr>
        <p:spPr>
          <a:xfrm>
            <a:off x="276318" y="2781604"/>
            <a:ext cx="3518847" cy="2650854"/>
          </a:xfrm>
          <a:prstGeom prst="rect">
            <a:avLst/>
          </a:prstGeom>
          <a:noFill/>
        </p:spPr>
        <p:txBody>
          <a:bodyPr wrap="square" rtlCol="0">
            <a:spAutoFit/>
          </a:bodyPr>
          <a:lstStyle/>
          <a:p>
            <a:pPr>
              <a:lnSpc>
                <a:spcPct val="110000"/>
              </a:lnSpc>
              <a:spcAft>
                <a:spcPts val="800"/>
              </a:spcAft>
            </a:pPr>
            <a:r>
              <a:rPr lang="en-US" sz="1400">
                <a:latin typeface="+mj-lt"/>
              </a:rPr>
              <a:t>Alicia Sterling Beach</a:t>
            </a:r>
          </a:p>
          <a:p>
            <a:pPr>
              <a:lnSpc>
                <a:spcPct val="110000"/>
              </a:lnSpc>
              <a:spcAft>
                <a:spcPts val="800"/>
              </a:spcAft>
            </a:pPr>
            <a:r>
              <a:rPr lang="en-US" sz="1200">
                <a:solidFill>
                  <a:srgbClr val="000000"/>
                </a:solidFill>
                <a:latin typeface="Adobe Clean" panose="020B0503020404020204" pitchFamily="34" charset="0"/>
              </a:rPr>
              <a:t>Los Angeles-based artist Alicia Sterling Beach uses watercolors, colored pencils, and soft pastels to bring beauty into the world. Growing up with the vivid colors and music of Latin America, as well as the Native cultures of the American Southwest, her artwork is informed by her history and inspired by nature, light, and classical music. Beach’s work is featured on </a:t>
            </a:r>
            <a:r>
              <a:rPr lang="en-US" sz="1200" i="1" err="1">
                <a:solidFill>
                  <a:srgbClr val="000000"/>
                </a:solidFill>
                <a:latin typeface="Adobe Clean" panose="020B0503020404020204" pitchFamily="34" charset="0"/>
              </a:rPr>
              <a:t>artlifting.com</a:t>
            </a:r>
            <a:r>
              <a:rPr lang="en-US" sz="1200">
                <a:solidFill>
                  <a:srgbClr val="000000"/>
                </a:solidFill>
                <a:latin typeface="Adobe Clean" panose="020B0503020404020204" pitchFamily="34" charset="0"/>
              </a:rPr>
              <a:t>, a platform for artists impacted by housing insecurity and disabilities. In this piece, she combines symmetry and joyful colors to express balance, harmony, and spiritual attainment.</a:t>
            </a:r>
          </a:p>
        </p:txBody>
      </p:sp>
      <p:pic>
        <p:nvPicPr>
          <p:cNvPr id="22" name="Picture 21">
            <a:extLst>
              <a:ext uri="{FF2B5EF4-FFF2-40B4-BE49-F238E27FC236}">
                <a16:creationId xmlns:a16="http://schemas.microsoft.com/office/drawing/2014/main" id="{6EBE6EBC-1785-0D4B-8AAE-C5CED22B34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979" b="2977"/>
          <a:stretch/>
        </p:blipFill>
        <p:spPr>
          <a:xfrm>
            <a:off x="2746113" y="0"/>
            <a:ext cx="9442712" cy="6858000"/>
          </a:xfrm>
          <a:custGeom>
            <a:avLst/>
            <a:gdLst>
              <a:gd name="connsiteX0" fmla="*/ 0 w 9442711"/>
              <a:gd name="connsiteY0" fmla="*/ 0 h 6858000"/>
              <a:gd name="connsiteX1" fmla="*/ 9442711 w 9442711"/>
              <a:gd name="connsiteY1" fmla="*/ 0 h 6858000"/>
              <a:gd name="connsiteX2" fmla="*/ 9442711 w 9442711"/>
              <a:gd name="connsiteY2" fmla="*/ 6858000 h 6858000"/>
              <a:gd name="connsiteX3" fmla="*/ 2883096 w 94427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42711" h="6858000">
                <a:moveTo>
                  <a:pt x="0" y="0"/>
                </a:moveTo>
                <a:lnTo>
                  <a:pt x="9442711" y="0"/>
                </a:lnTo>
                <a:lnTo>
                  <a:pt x="9442711" y="6858000"/>
                </a:lnTo>
                <a:lnTo>
                  <a:pt x="2883096" y="6858000"/>
                </a:lnTo>
                <a:close/>
              </a:path>
            </a:pathLst>
          </a:custGeom>
        </p:spPr>
      </p:pic>
    </p:spTree>
    <p:extLst>
      <p:ext uri="{BB962C8B-B14F-4D97-AF65-F5344CB8AC3E}">
        <p14:creationId xmlns:p14="http://schemas.microsoft.com/office/powerpoint/2010/main" val="862697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DD1F-E37E-0027-D40F-59D3B3C9D40E}"/>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B8C3888B-1CC1-B67B-A5BB-8C9FD867E1D7}"/>
              </a:ext>
            </a:extLst>
          </p:cNvPr>
          <p:cNvSpPr>
            <a:spLocks noGrp="1"/>
          </p:cNvSpPr>
          <p:nvPr>
            <p:ph idx="1"/>
          </p:nvPr>
        </p:nvSpPr>
        <p:spPr>
          <a:xfrm>
            <a:off x="304721" y="1192211"/>
            <a:ext cx="6543948" cy="1653625"/>
          </a:xfrm>
        </p:spPr>
        <p:txBody>
          <a:bodyPr/>
          <a:lstStyle/>
          <a:p>
            <a:pPr marL="9525" indent="0">
              <a:buNone/>
            </a:pPr>
            <a:r>
              <a:rPr lang="en-US" dirty="0"/>
              <a:t>Hi I’m Hossein Baktash!</a:t>
            </a:r>
          </a:p>
          <a:p>
            <a:r>
              <a:rPr lang="en-US" dirty="0"/>
              <a:t>2nd year </a:t>
            </a:r>
            <a:r>
              <a:rPr lang="en-US" dirty="0">
                <a:solidFill>
                  <a:srgbClr val="EB1000"/>
                </a:solidFill>
              </a:rPr>
              <a:t>PhD </a:t>
            </a:r>
            <a:r>
              <a:rPr lang="en-US" dirty="0">
                <a:solidFill>
                  <a:srgbClr val="00000F"/>
                </a:solidFill>
              </a:rPr>
              <a:t>student</a:t>
            </a:r>
            <a:r>
              <a:rPr lang="en-US" dirty="0"/>
              <a:t> at </a:t>
            </a:r>
            <a:r>
              <a:rPr lang="en-US" dirty="0">
                <a:solidFill>
                  <a:srgbClr val="EB1000"/>
                </a:solidFill>
              </a:rPr>
              <a:t>CMU</a:t>
            </a:r>
          </a:p>
          <a:p>
            <a:pPr lvl="1"/>
            <a:r>
              <a:rPr lang="en-US" dirty="0">
                <a:solidFill>
                  <a:srgbClr val="00000F"/>
                </a:solidFill>
              </a:rPr>
              <a:t>Advised by Prof. Keenan Crane</a:t>
            </a:r>
          </a:p>
          <a:p>
            <a:pPr lvl="1"/>
            <a:r>
              <a:rPr lang="en-US" dirty="0">
                <a:solidFill>
                  <a:srgbClr val="00000F"/>
                </a:solidFill>
              </a:rPr>
              <a:t>Member of the </a:t>
            </a:r>
            <a:r>
              <a:rPr lang="en-US" dirty="0">
                <a:solidFill>
                  <a:schemeClr val="accent2">
                    <a:lumMod val="75000"/>
                  </a:schemeClr>
                </a:solidFill>
              </a:rPr>
              <a:t>Geometry Collective</a:t>
            </a:r>
            <a:r>
              <a:rPr lang="en-US" dirty="0">
                <a:solidFill>
                  <a:srgbClr val="00000F"/>
                </a:solidFill>
              </a:rPr>
              <a:t> team</a:t>
            </a:r>
          </a:p>
        </p:txBody>
      </p:sp>
      <p:pic>
        <p:nvPicPr>
          <p:cNvPr id="1030" name="Picture 6" descr="GeometryCollective (Geometry Collective) · GitHub">
            <a:extLst>
              <a:ext uri="{FF2B5EF4-FFF2-40B4-BE49-F238E27FC236}">
                <a16:creationId xmlns:a16="http://schemas.microsoft.com/office/drawing/2014/main" id="{B3C54DA1-2AFF-EAEA-44BE-AED0EE31D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56" y="2269503"/>
            <a:ext cx="949022" cy="94902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B160055-8501-0486-9FCF-0183D5ED0015}"/>
              </a:ext>
            </a:extLst>
          </p:cNvPr>
          <p:cNvSpPr txBox="1">
            <a:spLocks/>
          </p:cNvSpPr>
          <p:nvPr/>
        </p:nvSpPr>
        <p:spPr>
          <a:xfrm>
            <a:off x="304721" y="3218525"/>
            <a:ext cx="6543948" cy="1653625"/>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Interested in any problem that has </a:t>
            </a:r>
            <a:r>
              <a:rPr lang="en-US" dirty="0">
                <a:solidFill>
                  <a:schemeClr val="accent1">
                    <a:lumMod val="75000"/>
                  </a:schemeClr>
                </a:solidFill>
              </a:rPr>
              <a:t>geometry</a:t>
            </a:r>
            <a:r>
              <a:rPr lang="en-US" dirty="0"/>
              <a:t>!</a:t>
            </a:r>
          </a:p>
          <a:p>
            <a:pPr lvl="1"/>
            <a:r>
              <a:rPr lang="en-US" dirty="0">
                <a:solidFill>
                  <a:srgbClr val="00000F"/>
                </a:solidFill>
              </a:rPr>
              <a:t>Geometry processing</a:t>
            </a:r>
          </a:p>
          <a:p>
            <a:pPr lvl="1"/>
            <a:r>
              <a:rPr lang="en-US" dirty="0">
                <a:solidFill>
                  <a:srgbClr val="00000F"/>
                </a:solidFill>
              </a:rPr>
              <a:t>Graphics</a:t>
            </a:r>
          </a:p>
          <a:p>
            <a:pPr lvl="1"/>
            <a:r>
              <a:rPr lang="en-US" dirty="0">
                <a:solidFill>
                  <a:srgbClr val="00000F"/>
                </a:solidFill>
              </a:rPr>
              <a:t>Differential Geometry</a:t>
            </a:r>
          </a:p>
          <a:p>
            <a:pPr lvl="1"/>
            <a:r>
              <a:rPr lang="en-US" dirty="0">
                <a:solidFill>
                  <a:srgbClr val="00000F"/>
                </a:solidFill>
              </a:rPr>
              <a:t>… </a:t>
            </a:r>
          </a:p>
        </p:txBody>
      </p:sp>
      <p:sp>
        <p:nvSpPr>
          <p:cNvPr id="6" name="Content Placeholder 2">
            <a:extLst>
              <a:ext uri="{FF2B5EF4-FFF2-40B4-BE49-F238E27FC236}">
                <a16:creationId xmlns:a16="http://schemas.microsoft.com/office/drawing/2014/main" id="{B6201E5E-8E53-BD31-94CF-CF7D7B3FD0D0}"/>
              </a:ext>
            </a:extLst>
          </p:cNvPr>
          <p:cNvSpPr txBox="1">
            <a:spLocks/>
          </p:cNvSpPr>
          <p:nvPr/>
        </p:nvSpPr>
        <p:spPr>
          <a:xfrm>
            <a:off x="6982265" y="2602187"/>
            <a:ext cx="3374715" cy="1653625"/>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Hobbies</a:t>
            </a:r>
          </a:p>
          <a:p>
            <a:pPr lvl="1"/>
            <a:r>
              <a:rPr lang="en-US" dirty="0">
                <a:solidFill>
                  <a:srgbClr val="00000F"/>
                </a:solidFill>
              </a:rPr>
              <a:t>Pool (billiards)</a:t>
            </a:r>
          </a:p>
          <a:p>
            <a:pPr lvl="1"/>
            <a:r>
              <a:rPr lang="en-US" dirty="0">
                <a:solidFill>
                  <a:srgbClr val="00000F"/>
                </a:solidFill>
              </a:rPr>
              <a:t>Hiking</a:t>
            </a:r>
          </a:p>
          <a:p>
            <a:pPr lvl="1"/>
            <a:r>
              <a:rPr lang="en-US" dirty="0">
                <a:solidFill>
                  <a:srgbClr val="00000F"/>
                </a:solidFill>
              </a:rPr>
              <a:t>Drawing</a:t>
            </a:r>
          </a:p>
        </p:txBody>
      </p:sp>
      <p:pic>
        <p:nvPicPr>
          <p:cNvPr id="7" name="Picture 6">
            <a:extLst>
              <a:ext uri="{FF2B5EF4-FFF2-40B4-BE49-F238E27FC236}">
                <a16:creationId xmlns:a16="http://schemas.microsoft.com/office/drawing/2014/main" id="{E0402212-EC49-A934-2608-C4991FE76AE2}"/>
              </a:ext>
            </a:extLst>
          </p:cNvPr>
          <p:cNvPicPr>
            <a:picLocks noChangeAspect="1"/>
          </p:cNvPicPr>
          <p:nvPr/>
        </p:nvPicPr>
        <p:blipFill>
          <a:blip r:embed="rId3"/>
          <a:stretch>
            <a:fillRect/>
          </a:stretch>
        </p:blipFill>
        <p:spPr>
          <a:xfrm>
            <a:off x="9570664" y="2677887"/>
            <a:ext cx="1327098" cy="790038"/>
          </a:xfrm>
          <a:prstGeom prst="rect">
            <a:avLst/>
          </a:prstGeom>
        </p:spPr>
      </p:pic>
      <p:pic>
        <p:nvPicPr>
          <p:cNvPr id="1032" name="Picture 8" descr="Downloads - The CMU Brand - Carnegie Mellon University">
            <a:extLst>
              <a:ext uri="{FF2B5EF4-FFF2-40B4-BE49-F238E27FC236}">
                <a16:creationId xmlns:a16="http://schemas.microsoft.com/office/drawing/2014/main" id="{E1D3655B-C265-6862-3599-8982E3A54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43" y="1432656"/>
            <a:ext cx="836847" cy="8368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iangle calculator">
            <a:extLst>
              <a:ext uri="{FF2B5EF4-FFF2-40B4-BE49-F238E27FC236}">
                <a16:creationId xmlns:a16="http://schemas.microsoft.com/office/drawing/2014/main" id="{41A28879-0FDF-3584-B35A-67D517D43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643" y="3720969"/>
            <a:ext cx="1433600" cy="106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36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1BF7-858D-58DE-907F-9D9CC5BBA4C5}"/>
              </a:ext>
            </a:extLst>
          </p:cNvPr>
          <p:cNvSpPr>
            <a:spLocks noGrp="1"/>
          </p:cNvSpPr>
          <p:nvPr>
            <p:ph type="title"/>
          </p:nvPr>
        </p:nvSpPr>
        <p:spPr/>
        <p:txBody>
          <a:bodyPr/>
          <a:lstStyle/>
          <a:p>
            <a:r>
              <a:rPr lang="en-US" dirty="0"/>
              <a:t>Objects fall on the ground!!</a:t>
            </a:r>
          </a:p>
        </p:txBody>
      </p:sp>
      <p:sp>
        <p:nvSpPr>
          <p:cNvPr id="3" name="Content Placeholder 2">
            <a:extLst>
              <a:ext uri="{FF2B5EF4-FFF2-40B4-BE49-F238E27FC236}">
                <a16:creationId xmlns:a16="http://schemas.microsoft.com/office/drawing/2014/main" id="{C4B6B294-8F74-FB66-F3EF-52B3D69145DE}"/>
              </a:ext>
            </a:extLst>
          </p:cNvPr>
          <p:cNvSpPr>
            <a:spLocks noGrp="1"/>
          </p:cNvSpPr>
          <p:nvPr>
            <p:ph idx="1"/>
          </p:nvPr>
        </p:nvSpPr>
        <p:spPr>
          <a:xfrm>
            <a:off x="534937" y="5300398"/>
            <a:ext cx="7696279" cy="523459"/>
          </a:xfrm>
          <a:ln>
            <a:solidFill>
              <a:schemeClr val="accent2">
                <a:lumMod val="50000"/>
              </a:schemeClr>
            </a:solidFill>
          </a:ln>
        </p:spPr>
        <p:txBody>
          <a:bodyPr/>
          <a:lstStyle/>
          <a:p>
            <a:pPr marL="9525" indent="0" algn="ctr">
              <a:buNone/>
            </a:pPr>
            <a:r>
              <a:rPr lang="en-US" dirty="0"/>
              <a:t>Can we determine how an object will end up on the ground?</a:t>
            </a:r>
          </a:p>
        </p:txBody>
      </p:sp>
      <p:pic>
        <p:nvPicPr>
          <p:cNvPr id="2050" name="Picture 2">
            <a:extLst>
              <a:ext uri="{FF2B5EF4-FFF2-40B4-BE49-F238E27FC236}">
                <a16:creationId xmlns:a16="http://schemas.microsoft.com/office/drawing/2014/main" id="{4C8BA010-21C0-B32C-8445-35BC1800D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5966" y="1562278"/>
            <a:ext cx="1048132" cy="10481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olling Dice GIF | Gfycat">
            <a:extLst>
              <a:ext uri="{FF2B5EF4-FFF2-40B4-BE49-F238E27FC236}">
                <a16:creationId xmlns:a16="http://schemas.microsoft.com/office/drawing/2014/main" id="{4F5F59FC-5A19-E088-A2BD-3025987AD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713" y="1562279"/>
            <a:ext cx="2859315" cy="2144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hysics Basics | Learn PlayCanvas">
            <a:extLst>
              <a:ext uri="{FF2B5EF4-FFF2-40B4-BE49-F238E27FC236}">
                <a16:creationId xmlns:a16="http://schemas.microsoft.com/office/drawing/2014/main" id="{FADE15A5-0CF7-09AD-313D-E39164E862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28" y="1562278"/>
            <a:ext cx="2859315" cy="21444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fined">
            <a:extLst>
              <a:ext uri="{FF2B5EF4-FFF2-40B4-BE49-F238E27FC236}">
                <a16:creationId xmlns:a16="http://schemas.microsoft.com/office/drawing/2014/main" id="{8AE03D0A-8ADC-0E09-CC6B-DEE2119F1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928" y="3875902"/>
            <a:ext cx="6200298" cy="12403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LS reconstruction of the Stanford Dragon model from raw data. | Download  Scientific Diagram">
            <a:extLst>
              <a:ext uri="{FF2B5EF4-FFF2-40B4-BE49-F238E27FC236}">
                <a16:creationId xmlns:a16="http://schemas.microsoft.com/office/drawing/2014/main" id="{8E2B9766-9CEB-24DE-F5F3-CE97D9B6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4750" y="3288861"/>
            <a:ext cx="2754003" cy="240884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8E042D12-63F0-2D93-46BE-3548C5E41F80}"/>
              </a:ext>
            </a:extLst>
          </p:cNvPr>
          <p:cNvSpPr txBox="1">
            <a:spLocks/>
          </p:cNvSpPr>
          <p:nvPr/>
        </p:nvSpPr>
        <p:spPr>
          <a:xfrm>
            <a:off x="304721" y="5337310"/>
            <a:ext cx="7696279" cy="674518"/>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endParaRPr lang="en-US" dirty="0"/>
          </a:p>
        </p:txBody>
      </p:sp>
      <p:pic>
        <p:nvPicPr>
          <p:cNvPr id="2060" name="Picture 12">
            <a:extLst>
              <a:ext uri="{FF2B5EF4-FFF2-40B4-BE49-F238E27FC236}">
                <a16:creationId xmlns:a16="http://schemas.microsoft.com/office/drawing/2014/main" id="{633B15C1-B7F6-57F7-EBAB-FAF2E3E485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3540" y="1562278"/>
            <a:ext cx="1530980" cy="10481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00F0B3-0098-84CB-4C59-848C9004B5FA}"/>
              </a:ext>
            </a:extLst>
          </p:cNvPr>
          <p:cNvSpPr txBox="1"/>
          <p:nvPr/>
        </p:nvSpPr>
        <p:spPr>
          <a:xfrm>
            <a:off x="9169349" y="1160293"/>
            <a:ext cx="1110342" cy="369332"/>
          </a:xfrm>
          <a:prstGeom prst="rect">
            <a:avLst/>
          </a:prstGeom>
          <a:noFill/>
        </p:spPr>
        <p:txBody>
          <a:bodyPr wrap="square" rtlCol="0">
            <a:spAutoFit/>
          </a:bodyPr>
          <a:lstStyle/>
          <a:p>
            <a:r>
              <a:rPr lang="en-US" b="0" i="0" dirty="0" err="1">
                <a:solidFill>
                  <a:srgbClr val="000000"/>
                </a:solidFill>
                <a:effectLst/>
                <a:latin typeface="Linux Libertine"/>
              </a:rPr>
              <a:t>Gömböc</a:t>
            </a:r>
            <a:endParaRPr lang="en-US" b="0" i="0" dirty="0">
              <a:solidFill>
                <a:srgbClr val="000000"/>
              </a:solidFill>
              <a:effectLst/>
              <a:latin typeface="Linux Libertine"/>
            </a:endParaRPr>
          </a:p>
        </p:txBody>
      </p:sp>
    </p:spTree>
    <p:extLst>
      <p:ext uri="{BB962C8B-B14F-4D97-AF65-F5344CB8AC3E}">
        <p14:creationId xmlns:p14="http://schemas.microsoft.com/office/powerpoint/2010/main" val="40028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5ABB-CBA4-FF08-B843-095D7CEDC818}"/>
              </a:ext>
            </a:extLst>
          </p:cNvPr>
          <p:cNvSpPr>
            <a:spLocks noGrp="1"/>
          </p:cNvSpPr>
          <p:nvPr>
            <p:ph type="title"/>
          </p:nvPr>
        </p:nvSpPr>
        <p:spPr/>
        <p:txBody>
          <a:bodyPr/>
          <a:lstStyle/>
          <a:p>
            <a:r>
              <a:rPr lang="en-US" dirty="0"/>
              <a:t>Determining an object’s final stable configuration</a:t>
            </a:r>
          </a:p>
        </p:txBody>
      </p:sp>
      <p:sp>
        <p:nvSpPr>
          <p:cNvPr id="3" name="Content Placeholder 2">
            <a:extLst>
              <a:ext uri="{FF2B5EF4-FFF2-40B4-BE49-F238E27FC236}">
                <a16:creationId xmlns:a16="http://schemas.microsoft.com/office/drawing/2014/main" id="{FCD1994E-16FC-56DE-28A8-66F3BD300985}"/>
              </a:ext>
            </a:extLst>
          </p:cNvPr>
          <p:cNvSpPr>
            <a:spLocks noGrp="1"/>
          </p:cNvSpPr>
          <p:nvPr>
            <p:ph idx="1"/>
          </p:nvPr>
        </p:nvSpPr>
        <p:spPr>
          <a:xfrm>
            <a:off x="304721" y="1449868"/>
            <a:ext cx="5540907" cy="1137332"/>
          </a:xfrm>
        </p:spPr>
        <p:txBody>
          <a:bodyPr/>
          <a:lstStyle/>
          <a:p>
            <a:r>
              <a:rPr lang="en-US" dirty="0"/>
              <a:t>Using a rigid body simulator</a:t>
            </a:r>
          </a:p>
          <a:p>
            <a:pPr lvl="1"/>
            <a:r>
              <a:rPr lang="en-US" dirty="0"/>
              <a:t>Drop an object, see how it lands..</a:t>
            </a:r>
          </a:p>
        </p:txBody>
      </p:sp>
      <p:pic>
        <p:nvPicPr>
          <p:cNvPr id="4" name="Picture 6" descr="Physics Basics | Learn PlayCanvas">
            <a:extLst>
              <a:ext uri="{FF2B5EF4-FFF2-40B4-BE49-F238E27FC236}">
                <a16:creationId xmlns:a16="http://schemas.microsoft.com/office/drawing/2014/main" id="{4168CD1C-0B40-9F89-EE1F-6F7AAB669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272" y="1136197"/>
            <a:ext cx="2352900" cy="1764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211C66F-7FBC-5EE5-D67B-7EC14C59B4E6}"/>
              </a:ext>
            </a:extLst>
          </p:cNvPr>
          <p:cNvPicPr>
            <a:picLocks noChangeAspect="1"/>
          </p:cNvPicPr>
          <p:nvPr/>
        </p:nvPicPr>
        <p:blipFill>
          <a:blip r:embed="rId3"/>
          <a:stretch>
            <a:fillRect/>
          </a:stretch>
        </p:blipFill>
        <p:spPr>
          <a:xfrm>
            <a:off x="7798861" y="4414183"/>
            <a:ext cx="3088184" cy="1765719"/>
          </a:xfrm>
          <a:prstGeom prst="rect">
            <a:avLst/>
          </a:prstGeom>
        </p:spPr>
      </p:pic>
      <p:sp>
        <p:nvSpPr>
          <p:cNvPr id="6" name="AutoShape 2" descr="A picture containing timeline&#10;&#10;Description automatically generated">
            <a:extLst>
              <a:ext uri="{FF2B5EF4-FFF2-40B4-BE49-F238E27FC236}">
                <a16:creationId xmlns:a16="http://schemas.microsoft.com/office/drawing/2014/main" id="{6E547A54-BD13-87DE-C1A2-6B7CB6BC7C5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Content Placeholder 2">
            <a:extLst>
              <a:ext uri="{FF2B5EF4-FFF2-40B4-BE49-F238E27FC236}">
                <a16:creationId xmlns:a16="http://schemas.microsoft.com/office/drawing/2014/main" id="{2847F869-2CA5-ABF6-F6F3-1F8812E9D1B1}"/>
              </a:ext>
            </a:extLst>
          </p:cNvPr>
          <p:cNvSpPr txBox="1">
            <a:spLocks/>
          </p:cNvSpPr>
          <p:nvPr/>
        </p:nvSpPr>
        <p:spPr>
          <a:xfrm>
            <a:off x="304721" y="3388715"/>
            <a:ext cx="4755552" cy="882086"/>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None/>
            </a:pPr>
            <a:r>
              <a:rPr lang="en-US" dirty="0"/>
              <a:t>What if we want to find the probability of stabilizing in any configuration?</a:t>
            </a:r>
          </a:p>
          <a:p>
            <a:pPr marL="9525" indent="0">
              <a:buNone/>
            </a:pPr>
            <a:endParaRPr lang="en-US" dirty="0"/>
          </a:p>
        </p:txBody>
      </p:sp>
      <p:pic>
        <p:nvPicPr>
          <p:cNvPr id="10" name="Picture 10" descr="MLS reconstruction of the Stanford Dragon model from raw data. | Download  Scientific Diagram">
            <a:extLst>
              <a:ext uri="{FF2B5EF4-FFF2-40B4-BE49-F238E27FC236}">
                <a16:creationId xmlns:a16="http://schemas.microsoft.com/office/drawing/2014/main" id="{442CDD5B-D5A1-BE10-CCC1-E2D165448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3591" y="1136197"/>
            <a:ext cx="2018724" cy="176571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E959F7B0-F64D-4DBE-C5FF-CDD072CE799E}"/>
              </a:ext>
            </a:extLst>
          </p:cNvPr>
          <p:cNvSpPr txBox="1">
            <a:spLocks/>
          </p:cNvSpPr>
          <p:nvPr/>
        </p:nvSpPr>
        <p:spPr>
          <a:xfrm>
            <a:off x="304720" y="4957676"/>
            <a:ext cx="5540907" cy="1137331"/>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Using a simulator, and sampling </a:t>
            </a:r>
            <a:br>
              <a:rPr lang="en-US" dirty="0"/>
            </a:br>
            <a:r>
              <a:rPr lang="en-US" dirty="0"/>
              <a:t>all possible initial orientations</a:t>
            </a:r>
          </a:p>
          <a:p>
            <a:pPr lvl="1"/>
            <a:r>
              <a:rPr lang="en-US" dirty="0"/>
              <a:t>Too slow!</a:t>
            </a:r>
          </a:p>
        </p:txBody>
      </p:sp>
      <p:pic>
        <p:nvPicPr>
          <p:cNvPr id="3078" name="Picture 6" descr="Dice roll settles tie in small Wisconsin town election - BBC News">
            <a:extLst>
              <a:ext uri="{FF2B5EF4-FFF2-40B4-BE49-F238E27FC236}">
                <a16:creationId xmlns:a16="http://schemas.microsoft.com/office/drawing/2014/main" id="{1C66F346-1AD6-331F-50E8-09A514DF72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857" r="20614"/>
          <a:stretch/>
        </p:blipFill>
        <p:spPr bwMode="auto">
          <a:xfrm>
            <a:off x="5580079" y="3075043"/>
            <a:ext cx="1333468" cy="132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35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e Potion Trio for a d4, d6, and d8">
            <a:extLst>
              <a:ext uri="{FF2B5EF4-FFF2-40B4-BE49-F238E27FC236}">
                <a16:creationId xmlns:a16="http://schemas.microsoft.com/office/drawing/2014/main" id="{EFF60B47-5C7C-6BD0-FC23-61536B286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21" t="23275" r="14708" b="16516"/>
          <a:stretch/>
        </p:blipFill>
        <p:spPr bwMode="auto">
          <a:xfrm>
            <a:off x="9969300" y="3661233"/>
            <a:ext cx="1765074" cy="1205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AAF75E-1540-D92C-7842-A0947A183257}"/>
              </a:ext>
            </a:extLst>
          </p:cNvPr>
          <p:cNvSpPr>
            <a:spLocks noGrp="1"/>
          </p:cNvSpPr>
          <p:nvPr>
            <p:ph type="title"/>
          </p:nvPr>
        </p:nvSpPr>
        <p:spPr/>
        <p:txBody>
          <a:bodyPr/>
          <a:lstStyle/>
          <a:p>
            <a:r>
              <a:rPr lang="en-US" dirty="0"/>
              <a:t>Finding probability of all configurations efficiently</a:t>
            </a:r>
          </a:p>
        </p:txBody>
      </p:sp>
      <p:sp>
        <p:nvSpPr>
          <p:cNvPr id="3" name="Content Placeholder 2">
            <a:extLst>
              <a:ext uri="{FF2B5EF4-FFF2-40B4-BE49-F238E27FC236}">
                <a16:creationId xmlns:a16="http://schemas.microsoft.com/office/drawing/2014/main" id="{3C1936A3-8EA9-D5AC-503B-5379546E907B}"/>
              </a:ext>
            </a:extLst>
          </p:cNvPr>
          <p:cNvSpPr>
            <a:spLocks noGrp="1"/>
          </p:cNvSpPr>
          <p:nvPr>
            <p:ph idx="1"/>
          </p:nvPr>
        </p:nvSpPr>
        <p:spPr>
          <a:xfrm>
            <a:off x="304720" y="2739570"/>
            <a:ext cx="7924879" cy="674518"/>
          </a:xfrm>
        </p:spPr>
        <p:txBody>
          <a:bodyPr/>
          <a:lstStyle/>
          <a:p>
            <a:r>
              <a:rPr lang="en-US" dirty="0"/>
              <a:t>Determining upright object layouts</a:t>
            </a:r>
          </a:p>
        </p:txBody>
      </p:sp>
      <p:pic>
        <p:nvPicPr>
          <p:cNvPr id="4" name="Picture 3" descr="A picture containing sketch&#10;&#10;Description automatically generated">
            <a:extLst>
              <a:ext uri="{FF2B5EF4-FFF2-40B4-BE49-F238E27FC236}">
                <a16:creationId xmlns:a16="http://schemas.microsoft.com/office/drawing/2014/main" id="{99A6F8FD-B8A9-BA19-1539-E4F45C4D364F}"/>
              </a:ext>
            </a:extLst>
          </p:cNvPr>
          <p:cNvPicPr>
            <a:picLocks noChangeAspect="1"/>
          </p:cNvPicPr>
          <p:nvPr/>
        </p:nvPicPr>
        <p:blipFill rotWithShape="1">
          <a:blip r:embed="rId3"/>
          <a:srcRect l="20609" t="14911" r="31352" b="49303"/>
          <a:stretch/>
        </p:blipFill>
        <p:spPr>
          <a:xfrm>
            <a:off x="3405188" y="962025"/>
            <a:ext cx="5378448" cy="1317171"/>
          </a:xfrm>
          <a:prstGeom prst="rect">
            <a:avLst/>
          </a:prstGeom>
        </p:spPr>
      </p:pic>
      <p:pic>
        <p:nvPicPr>
          <p:cNvPr id="5" name="Picture 4">
            <a:extLst>
              <a:ext uri="{FF2B5EF4-FFF2-40B4-BE49-F238E27FC236}">
                <a16:creationId xmlns:a16="http://schemas.microsoft.com/office/drawing/2014/main" id="{62AC7D72-830E-01D7-FCE5-202376E872A7}"/>
              </a:ext>
            </a:extLst>
          </p:cNvPr>
          <p:cNvPicPr>
            <a:picLocks noChangeAspect="1"/>
          </p:cNvPicPr>
          <p:nvPr/>
        </p:nvPicPr>
        <p:blipFill rotWithShape="1">
          <a:blip r:embed="rId4"/>
          <a:srcRect t="20478" b="35588"/>
          <a:stretch/>
        </p:blipFill>
        <p:spPr>
          <a:xfrm>
            <a:off x="7750087" y="3877641"/>
            <a:ext cx="1765074" cy="772885"/>
          </a:xfrm>
          <a:prstGeom prst="rect">
            <a:avLst/>
          </a:prstGeom>
        </p:spPr>
      </p:pic>
      <p:pic>
        <p:nvPicPr>
          <p:cNvPr id="6" name="Picture 5">
            <a:extLst>
              <a:ext uri="{FF2B5EF4-FFF2-40B4-BE49-F238E27FC236}">
                <a16:creationId xmlns:a16="http://schemas.microsoft.com/office/drawing/2014/main" id="{C076AC0D-56FE-A0AE-2765-78529F0896D4}"/>
              </a:ext>
            </a:extLst>
          </p:cNvPr>
          <p:cNvPicPr>
            <a:picLocks noChangeAspect="1"/>
          </p:cNvPicPr>
          <p:nvPr/>
        </p:nvPicPr>
        <p:blipFill rotWithShape="1">
          <a:blip r:embed="rId5"/>
          <a:srcRect l="2844" t="6289" r="1639" b="3898"/>
          <a:stretch/>
        </p:blipFill>
        <p:spPr>
          <a:xfrm>
            <a:off x="7461996" y="2342043"/>
            <a:ext cx="2341255" cy="1469571"/>
          </a:xfrm>
          <a:prstGeom prst="rect">
            <a:avLst/>
          </a:prstGeom>
        </p:spPr>
      </p:pic>
      <p:sp>
        <p:nvSpPr>
          <p:cNvPr id="7" name="TextBox 6">
            <a:extLst>
              <a:ext uri="{FF2B5EF4-FFF2-40B4-BE49-F238E27FC236}">
                <a16:creationId xmlns:a16="http://schemas.microsoft.com/office/drawing/2014/main" id="{8119F4A3-F91B-58A8-9D2A-21CA3562A48E}"/>
              </a:ext>
            </a:extLst>
          </p:cNvPr>
          <p:cNvSpPr txBox="1"/>
          <p:nvPr/>
        </p:nvSpPr>
        <p:spPr>
          <a:xfrm>
            <a:off x="1077686" y="3661233"/>
            <a:ext cx="184731" cy="646331"/>
          </a:xfrm>
          <a:prstGeom prst="rect">
            <a:avLst/>
          </a:prstGeom>
          <a:noFill/>
        </p:spPr>
        <p:txBody>
          <a:bodyPr wrap="none" rtlCol="0">
            <a:spAutoFit/>
          </a:bodyPr>
          <a:lstStyle/>
          <a:p>
            <a:endParaRPr lang="en-US" dirty="0"/>
          </a:p>
          <a:p>
            <a:endParaRPr lang="en-US" dirty="0"/>
          </a:p>
        </p:txBody>
      </p:sp>
      <p:sp>
        <p:nvSpPr>
          <p:cNvPr id="8" name="Content Placeholder 2">
            <a:extLst>
              <a:ext uri="{FF2B5EF4-FFF2-40B4-BE49-F238E27FC236}">
                <a16:creationId xmlns:a16="http://schemas.microsoft.com/office/drawing/2014/main" id="{6C4FE347-2E1A-2345-F178-13CDC99D06DF}"/>
              </a:ext>
            </a:extLst>
          </p:cNvPr>
          <p:cNvSpPr txBox="1">
            <a:spLocks/>
          </p:cNvSpPr>
          <p:nvPr/>
        </p:nvSpPr>
        <p:spPr>
          <a:xfrm>
            <a:off x="304178" y="4004022"/>
            <a:ext cx="7924879" cy="674518"/>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Designing/modifying objects to stand/roll in a certain way</a:t>
            </a:r>
          </a:p>
        </p:txBody>
      </p:sp>
      <p:sp>
        <p:nvSpPr>
          <p:cNvPr id="9" name="Content Placeholder 2">
            <a:extLst>
              <a:ext uri="{FF2B5EF4-FFF2-40B4-BE49-F238E27FC236}">
                <a16:creationId xmlns:a16="http://schemas.microsoft.com/office/drawing/2014/main" id="{0C20E16F-0B43-B91B-BA19-182E906A3BD3}"/>
              </a:ext>
            </a:extLst>
          </p:cNvPr>
          <p:cNvSpPr txBox="1">
            <a:spLocks/>
          </p:cNvSpPr>
          <p:nvPr/>
        </p:nvSpPr>
        <p:spPr>
          <a:xfrm>
            <a:off x="304178" y="5108629"/>
            <a:ext cx="7924879" cy="674518"/>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Making robots that move by only changing their center of mass</a:t>
            </a:r>
          </a:p>
        </p:txBody>
      </p:sp>
      <p:pic>
        <p:nvPicPr>
          <p:cNvPr id="4102" name="Picture 6" descr="BB-8 – Star Wars™ Battlefront™ Heroes – Official EA Site">
            <a:extLst>
              <a:ext uri="{FF2B5EF4-FFF2-40B4-BE49-F238E27FC236}">
                <a16:creationId xmlns:a16="http://schemas.microsoft.com/office/drawing/2014/main" id="{2EC0AB8A-EF8C-E107-FEF1-BE17615D10D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121" r="26055"/>
          <a:stretch/>
        </p:blipFill>
        <p:spPr bwMode="auto">
          <a:xfrm>
            <a:off x="8111621" y="4883751"/>
            <a:ext cx="1344029" cy="14108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25E753-B577-E90A-1256-BA3C52856472}"/>
              </a:ext>
            </a:extLst>
          </p:cNvPr>
          <p:cNvSpPr txBox="1"/>
          <p:nvPr/>
        </p:nvSpPr>
        <p:spPr>
          <a:xfrm>
            <a:off x="6809688" y="6271419"/>
            <a:ext cx="1822935" cy="369332"/>
          </a:xfrm>
          <a:prstGeom prst="rect">
            <a:avLst/>
          </a:prstGeom>
          <a:noFill/>
        </p:spPr>
        <p:txBody>
          <a:bodyPr wrap="none" rtlCol="0">
            <a:spAutoFit/>
          </a:bodyPr>
          <a:lstStyle/>
          <a:p>
            <a:r>
              <a:rPr lang="en-US" dirty="0"/>
              <a:t>A polyhedral bb-8</a:t>
            </a:r>
          </a:p>
        </p:txBody>
      </p:sp>
    </p:spTree>
    <p:extLst>
      <p:ext uri="{BB962C8B-B14F-4D97-AF65-F5344CB8AC3E}">
        <p14:creationId xmlns:p14="http://schemas.microsoft.com/office/powerpoint/2010/main" val="151244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F310-78B4-B0CB-38F3-77994F6B38A3}"/>
              </a:ext>
            </a:extLst>
          </p:cNvPr>
          <p:cNvSpPr>
            <a:spLocks noGrp="1"/>
          </p:cNvSpPr>
          <p:nvPr>
            <p:ph type="ctrTitle"/>
          </p:nvPr>
        </p:nvSpPr>
        <p:spPr>
          <a:xfrm>
            <a:off x="795528" y="2798064"/>
            <a:ext cx="7632510" cy="1399032"/>
          </a:xfrm>
        </p:spPr>
        <p:txBody>
          <a:bodyPr/>
          <a:lstStyle/>
          <a:p>
            <a:r>
              <a:rPr lang="en-US" dirty="0"/>
              <a:t>Can we find these probabilities efficiently?</a:t>
            </a:r>
          </a:p>
        </p:txBody>
      </p:sp>
      <p:pic>
        <p:nvPicPr>
          <p:cNvPr id="3" name="Picture 2" descr="A picture containing sketch&#10;&#10;Description automatically generated">
            <a:extLst>
              <a:ext uri="{FF2B5EF4-FFF2-40B4-BE49-F238E27FC236}">
                <a16:creationId xmlns:a16="http://schemas.microsoft.com/office/drawing/2014/main" id="{DD939356-0DF3-35CA-9D6D-D42D34BDFD6F}"/>
              </a:ext>
            </a:extLst>
          </p:cNvPr>
          <p:cNvPicPr>
            <a:picLocks noChangeAspect="1"/>
          </p:cNvPicPr>
          <p:nvPr/>
        </p:nvPicPr>
        <p:blipFill rotWithShape="1">
          <a:blip r:embed="rId2"/>
          <a:srcRect l="20609" t="14911" r="31352" b="49303"/>
          <a:stretch/>
        </p:blipFill>
        <p:spPr>
          <a:xfrm>
            <a:off x="3405188" y="3777414"/>
            <a:ext cx="5378448" cy="1317171"/>
          </a:xfrm>
          <a:prstGeom prst="rect">
            <a:avLst/>
          </a:prstGeom>
        </p:spPr>
      </p:pic>
    </p:spTree>
    <p:extLst>
      <p:ext uri="{BB962C8B-B14F-4D97-AF65-F5344CB8AC3E}">
        <p14:creationId xmlns:p14="http://schemas.microsoft.com/office/powerpoint/2010/main" val="164162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70AA-95BA-6BBD-46E6-9CA69D62B396}"/>
              </a:ext>
            </a:extLst>
          </p:cNvPr>
          <p:cNvSpPr>
            <a:spLocks noGrp="1"/>
          </p:cNvSpPr>
          <p:nvPr>
            <p:ph type="title"/>
          </p:nvPr>
        </p:nvSpPr>
        <p:spPr/>
        <p:txBody>
          <a:bodyPr/>
          <a:lstStyle/>
          <a:p>
            <a:r>
              <a:rPr lang="en-US" dirty="0"/>
              <a:t>Related Work</a:t>
            </a:r>
          </a:p>
        </p:txBody>
      </p:sp>
      <p:pic>
        <p:nvPicPr>
          <p:cNvPr id="4" name="Content Placeholder 3">
            <a:extLst>
              <a:ext uri="{FF2B5EF4-FFF2-40B4-BE49-F238E27FC236}">
                <a16:creationId xmlns:a16="http://schemas.microsoft.com/office/drawing/2014/main" id="{A7CE5EB4-924B-EBAB-426D-57E10D6AD12D}"/>
              </a:ext>
            </a:extLst>
          </p:cNvPr>
          <p:cNvPicPr>
            <a:picLocks noGrp="1" noChangeAspect="1"/>
          </p:cNvPicPr>
          <p:nvPr>
            <p:ph idx="1"/>
          </p:nvPr>
        </p:nvPicPr>
        <p:blipFill>
          <a:blip r:embed="rId2"/>
          <a:stretch>
            <a:fillRect/>
          </a:stretch>
        </p:blipFill>
        <p:spPr>
          <a:xfrm>
            <a:off x="5540829" y="642344"/>
            <a:ext cx="5815259" cy="2256361"/>
          </a:xfrm>
          <a:prstGeom prst="rect">
            <a:avLst/>
          </a:prstGeom>
        </p:spPr>
      </p:pic>
      <p:sp>
        <p:nvSpPr>
          <p:cNvPr id="5" name="Content Placeholder 2">
            <a:extLst>
              <a:ext uri="{FF2B5EF4-FFF2-40B4-BE49-F238E27FC236}">
                <a16:creationId xmlns:a16="http://schemas.microsoft.com/office/drawing/2014/main" id="{341BC328-F46D-7D2F-EF8B-A7FB04772529}"/>
              </a:ext>
            </a:extLst>
          </p:cNvPr>
          <p:cNvSpPr txBox="1">
            <a:spLocks/>
          </p:cNvSpPr>
          <p:nvPr/>
        </p:nvSpPr>
        <p:spPr>
          <a:xfrm>
            <a:off x="304721" y="1625818"/>
            <a:ext cx="5018393" cy="1062954"/>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dirty="0" err="1"/>
              <a:t>Prévost</a:t>
            </a:r>
            <a:r>
              <a:rPr lang="en-US" sz="1800" dirty="0"/>
              <a:t>, Romain, et al. "</a:t>
            </a:r>
            <a:r>
              <a:rPr lang="en-US" sz="1800" b="1" dirty="0"/>
              <a:t>Make it stand: balancing shapes for 3D fabrication</a:t>
            </a:r>
            <a:r>
              <a:rPr lang="en-US" sz="1800" dirty="0"/>
              <a:t>" </a:t>
            </a:r>
            <a:br>
              <a:rPr lang="en-US" sz="1800" dirty="0"/>
            </a:br>
            <a:r>
              <a:rPr lang="en-US" sz="1800" i="1" dirty="0"/>
              <a:t>ACM Transactions on Graphics (TOG)</a:t>
            </a:r>
            <a:r>
              <a:rPr lang="en-US" sz="1800" dirty="0"/>
              <a:t> 2013.</a:t>
            </a:r>
          </a:p>
        </p:txBody>
      </p:sp>
      <p:pic>
        <p:nvPicPr>
          <p:cNvPr id="7" name="Picture 6">
            <a:extLst>
              <a:ext uri="{FF2B5EF4-FFF2-40B4-BE49-F238E27FC236}">
                <a16:creationId xmlns:a16="http://schemas.microsoft.com/office/drawing/2014/main" id="{11D92FBA-C643-BB0E-3026-6433268B88EA}"/>
              </a:ext>
            </a:extLst>
          </p:cNvPr>
          <p:cNvPicPr>
            <a:picLocks noChangeAspect="1"/>
          </p:cNvPicPr>
          <p:nvPr/>
        </p:nvPicPr>
        <p:blipFill>
          <a:blip r:embed="rId3"/>
          <a:stretch>
            <a:fillRect/>
          </a:stretch>
        </p:blipFill>
        <p:spPr>
          <a:xfrm>
            <a:off x="5341380" y="3086151"/>
            <a:ext cx="6214156" cy="1932214"/>
          </a:xfrm>
          <a:prstGeom prst="rect">
            <a:avLst/>
          </a:prstGeom>
        </p:spPr>
      </p:pic>
      <p:sp>
        <p:nvSpPr>
          <p:cNvPr id="8" name="Content Placeholder 2">
            <a:extLst>
              <a:ext uri="{FF2B5EF4-FFF2-40B4-BE49-F238E27FC236}">
                <a16:creationId xmlns:a16="http://schemas.microsoft.com/office/drawing/2014/main" id="{86B658F6-AC8F-6323-369C-187424174DE2}"/>
              </a:ext>
            </a:extLst>
          </p:cNvPr>
          <p:cNvSpPr txBox="1">
            <a:spLocks/>
          </p:cNvSpPr>
          <p:nvPr/>
        </p:nvSpPr>
        <p:spPr>
          <a:xfrm>
            <a:off x="304720" y="3637752"/>
            <a:ext cx="5018393" cy="1062954"/>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dirty="0"/>
              <a:t>Fu, </a:t>
            </a:r>
            <a:r>
              <a:rPr lang="en-US" sz="1800" dirty="0" err="1"/>
              <a:t>Hongbo</a:t>
            </a:r>
            <a:r>
              <a:rPr lang="en-US" sz="1800" dirty="0"/>
              <a:t>, et al. "</a:t>
            </a:r>
            <a:r>
              <a:rPr lang="en-US" sz="1800" b="1" dirty="0"/>
              <a:t>Upright orientation of man-made objects</a:t>
            </a:r>
            <a:r>
              <a:rPr lang="en-US" sz="1800" dirty="0"/>
              <a:t>”</a:t>
            </a:r>
            <a:br>
              <a:rPr lang="en-US" sz="1800" dirty="0"/>
            </a:br>
            <a:r>
              <a:rPr lang="en-US" sz="1800" i="1" dirty="0"/>
              <a:t>ACM SIGGRAPH 2008.</a:t>
            </a:r>
            <a:endParaRPr lang="en-US" sz="1800" dirty="0"/>
          </a:p>
        </p:txBody>
      </p:sp>
    </p:spTree>
    <p:extLst>
      <p:ext uri="{BB962C8B-B14F-4D97-AF65-F5344CB8AC3E}">
        <p14:creationId xmlns:p14="http://schemas.microsoft.com/office/powerpoint/2010/main" val="23068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allAtOnce"/>
      <p:bldP spid="8" grpId="0" build="p"/>
      <p:bldP spid="8"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E8DB-A3C6-2298-C480-77D62469A906}"/>
              </a:ext>
            </a:extLst>
          </p:cNvPr>
          <p:cNvSpPr>
            <a:spLocks noGrp="1"/>
          </p:cNvSpPr>
          <p:nvPr>
            <p:ph type="title"/>
          </p:nvPr>
        </p:nvSpPr>
        <p:spPr/>
        <p:txBody>
          <a:bodyPr/>
          <a:lstStyle/>
          <a:p>
            <a:r>
              <a:rPr lang="en-US" dirty="0"/>
              <a:t>Project Plan</a:t>
            </a:r>
          </a:p>
        </p:txBody>
      </p:sp>
      <p:sp>
        <p:nvSpPr>
          <p:cNvPr id="3" name="Content Placeholder 2">
            <a:extLst>
              <a:ext uri="{FF2B5EF4-FFF2-40B4-BE49-F238E27FC236}">
                <a16:creationId xmlns:a16="http://schemas.microsoft.com/office/drawing/2014/main" id="{EDDCD35E-851B-73EF-DD81-9D8BAD2B246D}"/>
              </a:ext>
            </a:extLst>
          </p:cNvPr>
          <p:cNvSpPr>
            <a:spLocks noGrp="1"/>
          </p:cNvSpPr>
          <p:nvPr>
            <p:ph idx="1"/>
          </p:nvPr>
        </p:nvSpPr>
        <p:spPr>
          <a:xfrm>
            <a:off x="304721" y="1192212"/>
            <a:ext cx="4411658" cy="674518"/>
          </a:xfrm>
        </p:spPr>
        <p:txBody>
          <a:bodyPr/>
          <a:lstStyle/>
          <a:p>
            <a:r>
              <a:rPr lang="en-US" dirty="0"/>
              <a:t>Explore the problem in 2D</a:t>
            </a:r>
          </a:p>
        </p:txBody>
      </p:sp>
      <p:pic>
        <p:nvPicPr>
          <p:cNvPr id="4" name="Picture 3">
            <a:extLst>
              <a:ext uri="{FF2B5EF4-FFF2-40B4-BE49-F238E27FC236}">
                <a16:creationId xmlns:a16="http://schemas.microsoft.com/office/drawing/2014/main" id="{7DD8225A-3646-27E6-965C-6B43634D77CF}"/>
              </a:ext>
            </a:extLst>
          </p:cNvPr>
          <p:cNvPicPr>
            <a:picLocks noChangeAspect="1"/>
          </p:cNvPicPr>
          <p:nvPr/>
        </p:nvPicPr>
        <p:blipFill>
          <a:blip r:embed="rId2"/>
          <a:stretch>
            <a:fillRect/>
          </a:stretch>
        </p:blipFill>
        <p:spPr>
          <a:xfrm>
            <a:off x="2165683" y="1663780"/>
            <a:ext cx="2189747" cy="2073305"/>
          </a:xfrm>
          <a:prstGeom prst="rect">
            <a:avLst/>
          </a:prstGeom>
        </p:spPr>
      </p:pic>
      <p:pic>
        <p:nvPicPr>
          <p:cNvPr id="5" name="Picture 4">
            <a:extLst>
              <a:ext uri="{FF2B5EF4-FFF2-40B4-BE49-F238E27FC236}">
                <a16:creationId xmlns:a16="http://schemas.microsoft.com/office/drawing/2014/main" id="{45F5BC06-33F7-C2E2-E4CF-2CABCA44407D}"/>
              </a:ext>
            </a:extLst>
          </p:cNvPr>
          <p:cNvPicPr>
            <a:picLocks noChangeAspect="1"/>
          </p:cNvPicPr>
          <p:nvPr/>
        </p:nvPicPr>
        <p:blipFill>
          <a:blip r:embed="rId3"/>
          <a:stretch>
            <a:fillRect/>
          </a:stretch>
        </p:blipFill>
        <p:spPr>
          <a:xfrm>
            <a:off x="4867186" y="1663780"/>
            <a:ext cx="2189747" cy="2073305"/>
          </a:xfrm>
          <a:prstGeom prst="rect">
            <a:avLst/>
          </a:prstGeom>
        </p:spPr>
      </p:pic>
      <p:pic>
        <p:nvPicPr>
          <p:cNvPr id="1026" name="Picture 2" descr="[video-to-gif output image]">
            <a:extLst>
              <a:ext uri="{FF2B5EF4-FFF2-40B4-BE49-F238E27FC236}">
                <a16:creationId xmlns:a16="http://schemas.microsoft.com/office/drawing/2014/main" id="{1DE1D8CC-3595-585F-FDD8-059D6B07F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374" y="1666180"/>
            <a:ext cx="2193768" cy="20733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D331AB-19F8-ACB7-1EA0-D6F76EE33602}"/>
              </a:ext>
            </a:extLst>
          </p:cNvPr>
          <p:cNvPicPr>
            <a:picLocks noChangeAspect="1"/>
          </p:cNvPicPr>
          <p:nvPr/>
        </p:nvPicPr>
        <p:blipFill>
          <a:blip r:embed="rId5"/>
          <a:stretch>
            <a:fillRect/>
          </a:stretch>
        </p:blipFill>
        <p:spPr>
          <a:xfrm>
            <a:off x="2165683" y="4208653"/>
            <a:ext cx="2189747" cy="2073305"/>
          </a:xfrm>
          <a:prstGeom prst="rect">
            <a:avLst/>
          </a:prstGeom>
        </p:spPr>
      </p:pic>
      <p:pic>
        <p:nvPicPr>
          <p:cNvPr id="7" name="Picture 6">
            <a:extLst>
              <a:ext uri="{FF2B5EF4-FFF2-40B4-BE49-F238E27FC236}">
                <a16:creationId xmlns:a16="http://schemas.microsoft.com/office/drawing/2014/main" id="{737E5ACE-BE3F-686C-7A63-EBD9BB69CDBE}"/>
              </a:ext>
            </a:extLst>
          </p:cNvPr>
          <p:cNvPicPr>
            <a:picLocks noChangeAspect="1"/>
          </p:cNvPicPr>
          <p:nvPr/>
        </p:nvPicPr>
        <p:blipFill>
          <a:blip r:embed="rId6"/>
          <a:stretch>
            <a:fillRect/>
          </a:stretch>
        </p:blipFill>
        <p:spPr>
          <a:xfrm>
            <a:off x="4867186" y="4208653"/>
            <a:ext cx="2189748" cy="2073306"/>
          </a:xfrm>
          <a:prstGeom prst="rect">
            <a:avLst/>
          </a:prstGeom>
        </p:spPr>
      </p:pic>
      <p:pic>
        <p:nvPicPr>
          <p:cNvPr id="1028" name="Picture 4" descr="[video-to-gif output image]">
            <a:extLst>
              <a:ext uri="{FF2B5EF4-FFF2-40B4-BE49-F238E27FC236}">
                <a16:creationId xmlns:a16="http://schemas.microsoft.com/office/drawing/2014/main" id="{77160C29-07FE-32B5-6A7D-D303FD6EF9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8540" y="4092593"/>
            <a:ext cx="2331267" cy="220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9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D381-8119-59A4-29D2-2B7A46BA0113}"/>
              </a:ext>
            </a:extLst>
          </p:cNvPr>
          <p:cNvSpPr>
            <a:spLocks noGrp="1"/>
          </p:cNvSpPr>
          <p:nvPr>
            <p:ph type="title"/>
          </p:nvPr>
        </p:nvSpPr>
        <p:spPr/>
        <p:txBody>
          <a:bodyPr/>
          <a:lstStyle/>
          <a:p>
            <a:r>
              <a:rPr lang="en-US" dirty="0"/>
              <a:t>Project Plan</a:t>
            </a:r>
          </a:p>
        </p:txBody>
      </p:sp>
      <p:sp>
        <p:nvSpPr>
          <p:cNvPr id="3" name="Content Placeholder 2">
            <a:extLst>
              <a:ext uri="{FF2B5EF4-FFF2-40B4-BE49-F238E27FC236}">
                <a16:creationId xmlns:a16="http://schemas.microsoft.com/office/drawing/2014/main" id="{536406E7-1717-E789-59A3-0B36CC590510}"/>
              </a:ext>
            </a:extLst>
          </p:cNvPr>
          <p:cNvSpPr>
            <a:spLocks noGrp="1"/>
          </p:cNvSpPr>
          <p:nvPr>
            <p:ph idx="1"/>
          </p:nvPr>
        </p:nvSpPr>
        <p:spPr>
          <a:xfrm>
            <a:off x="304721" y="962025"/>
            <a:ext cx="4041368" cy="674517"/>
          </a:xfrm>
        </p:spPr>
        <p:txBody>
          <a:bodyPr/>
          <a:lstStyle/>
          <a:p>
            <a:r>
              <a:rPr lang="en-US" dirty="0"/>
              <a:t>Understand the problem in 3D</a:t>
            </a:r>
          </a:p>
        </p:txBody>
      </p:sp>
      <p:pic>
        <p:nvPicPr>
          <p:cNvPr id="2050" name="Picture 2">
            <a:extLst>
              <a:ext uri="{FF2B5EF4-FFF2-40B4-BE49-F238E27FC236}">
                <a16:creationId xmlns:a16="http://schemas.microsoft.com/office/drawing/2014/main" id="{3A8E3D23-C11B-7301-BA93-2428E612B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48" y="2226834"/>
            <a:ext cx="3958703" cy="25722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42A713-B76A-7DB3-B3F7-08DCF8EE48E9}"/>
              </a:ext>
            </a:extLst>
          </p:cNvPr>
          <p:cNvPicPr>
            <a:picLocks noChangeAspect="1"/>
          </p:cNvPicPr>
          <p:nvPr/>
        </p:nvPicPr>
        <p:blipFill>
          <a:blip r:embed="rId5"/>
          <a:stretch>
            <a:fillRect/>
          </a:stretch>
        </p:blipFill>
        <p:spPr>
          <a:xfrm>
            <a:off x="781999" y="4799106"/>
            <a:ext cx="3787999" cy="1912432"/>
          </a:xfrm>
          <a:prstGeom prst="rect">
            <a:avLst/>
          </a:prstGeom>
        </p:spPr>
      </p:pic>
      <p:sp>
        <p:nvSpPr>
          <p:cNvPr id="6" name="Content Placeholder 2">
            <a:extLst>
              <a:ext uri="{FF2B5EF4-FFF2-40B4-BE49-F238E27FC236}">
                <a16:creationId xmlns:a16="http://schemas.microsoft.com/office/drawing/2014/main" id="{F245D764-2A44-701E-ED35-1769B71CD509}"/>
              </a:ext>
            </a:extLst>
          </p:cNvPr>
          <p:cNvSpPr txBox="1">
            <a:spLocks/>
          </p:cNvSpPr>
          <p:nvPr/>
        </p:nvSpPr>
        <p:spPr>
          <a:xfrm>
            <a:off x="696648" y="1811167"/>
            <a:ext cx="4041368" cy="674517"/>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None/>
            </a:pPr>
            <a:r>
              <a:rPr lang="en-US" dirty="0"/>
              <a:t>Only need the convex hull</a:t>
            </a:r>
          </a:p>
        </p:txBody>
      </p:sp>
      <p:pic>
        <p:nvPicPr>
          <p:cNvPr id="7" name="Picture 6">
            <a:extLst>
              <a:ext uri="{FF2B5EF4-FFF2-40B4-BE49-F238E27FC236}">
                <a16:creationId xmlns:a16="http://schemas.microsoft.com/office/drawing/2014/main" id="{9BE89F23-10CA-1027-347D-8BBCC0F11029}"/>
              </a:ext>
            </a:extLst>
          </p:cNvPr>
          <p:cNvPicPr>
            <a:picLocks noChangeAspect="1"/>
          </p:cNvPicPr>
          <p:nvPr/>
        </p:nvPicPr>
        <p:blipFill rotWithShape="1">
          <a:blip r:embed="rId6"/>
          <a:srcRect t="15310" b="14324"/>
          <a:stretch/>
        </p:blipFill>
        <p:spPr>
          <a:xfrm>
            <a:off x="6589585" y="2011910"/>
            <a:ext cx="3958703" cy="1990314"/>
          </a:xfrm>
          <a:prstGeom prst="rect">
            <a:avLst/>
          </a:prstGeom>
        </p:spPr>
      </p:pic>
      <p:sp>
        <p:nvSpPr>
          <p:cNvPr id="8" name="Content Placeholder 2">
            <a:extLst>
              <a:ext uri="{FF2B5EF4-FFF2-40B4-BE49-F238E27FC236}">
                <a16:creationId xmlns:a16="http://schemas.microsoft.com/office/drawing/2014/main" id="{F10EB434-D086-5252-DD07-32045234331B}"/>
              </a:ext>
            </a:extLst>
          </p:cNvPr>
          <p:cNvSpPr txBox="1">
            <a:spLocks/>
          </p:cNvSpPr>
          <p:nvPr/>
        </p:nvSpPr>
        <p:spPr>
          <a:xfrm>
            <a:off x="6506920" y="1224512"/>
            <a:ext cx="4041368" cy="674517"/>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None/>
            </a:pPr>
            <a:r>
              <a:rPr lang="en-US" dirty="0"/>
              <a:t>The rolling process can be seen as a walk on a sphere</a:t>
            </a:r>
          </a:p>
        </p:txBody>
      </p:sp>
      <p:pic>
        <p:nvPicPr>
          <p:cNvPr id="10" name="Screen Recording 2023-06-22 at 12.44.34 PM.mov">
            <a:hlinkClick r:id="" action="ppaction://media"/>
            <a:extLst>
              <a:ext uri="{FF2B5EF4-FFF2-40B4-BE49-F238E27FC236}">
                <a16:creationId xmlns:a16="http://schemas.microsoft.com/office/drawing/2014/main" id="{2B664E38-BBB9-3441-7EB5-5475A5E62F4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047742" y="3887924"/>
            <a:ext cx="3256708" cy="2568269"/>
          </a:xfrm>
          <a:prstGeom prst="rect">
            <a:avLst/>
          </a:prstGeom>
        </p:spPr>
      </p:pic>
    </p:spTree>
    <p:extLst>
      <p:ext uri="{BB962C8B-B14F-4D97-AF65-F5344CB8AC3E}">
        <p14:creationId xmlns:p14="http://schemas.microsoft.com/office/powerpoint/2010/main" val="248791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10"/>
                </p:tgtEl>
              </p:cMediaNode>
            </p:video>
          </p:childTnLst>
        </p:cTn>
      </p:par>
    </p:tnLst>
    <p:bldLst>
      <p:bldP spid="6"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1">
  <a:themeElements>
    <a:clrScheme name="Custom 1">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obe_Corporate_Presentation_Template_community_art" id="{1B8D4ABF-3E90-F64D-A577-A10B7D93A722}" vid="{A0538381-EB70-814F-9CA3-52D7B3AA9D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Adobe Master 2021</Template>
  <TotalTime>728</TotalTime>
  <Words>516</Words>
  <Application>Microsoft Macintosh PowerPoint</Application>
  <PresentationFormat>Custom</PresentationFormat>
  <Paragraphs>67</Paragraphs>
  <Slides>15</Slides>
  <Notes>0</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Adobe Clean</vt:lpstr>
      <vt:lpstr>Adobe Clean ExtraBold</vt:lpstr>
      <vt:lpstr>Adobe Clean SemiLight</vt:lpstr>
      <vt:lpstr>Arial</vt:lpstr>
      <vt:lpstr>Calibri</vt:lpstr>
      <vt:lpstr>Linux Libertine</vt:lpstr>
      <vt:lpstr>Wingdings</vt:lpstr>
      <vt:lpstr>Adobe Master 2021</vt:lpstr>
      <vt:lpstr>Rolling 3D Objects</vt:lpstr>
      <vt:lpstr>About Me</vt:lpstr>
      <vt:lpstr>Objects fall on the ground!!</vt:lpstr>
      <vt:lpstr>Determining an object’s final stable configuration</vt:lpstr>
      <vt:lpstr>Finding probability of all configurations efficiently</vt:lpstr>
      <vt:lpstr>Can we find these probabilities efficiently?</vt:lpstr>
      <vt:lpstr>Related Work</vt:lpstr>
      <vt:lpstr>Project Plan</vt:lpstr>
      <vt:lpstr>Project Plan</vt:lpstr>
      <vt:lpstr>Project Plan</vt:lpstr>
      <vt:lpstr>Future directions</vt:lpstr>
      <vt:lpstr>Thank you for your time!</vt:lpstr>
      <vt:lpstr>PowerPoint Presentation</vt:lpstr>
      <vt:lpstr>Feedback Request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Title - Beach Adobe Clean ExtraBold, 36pt</dc:title>
  <dc:creator>Jane Hoffswell</dc:creator>
  <cp:lastModifiedBy>Hossein Baktash</cp:lastModifiedBy>
  <cp:revision>13</cp:revision>
  <dcterms:created xsi:type="dcterms:W3CDTF">2023-04-26T16:06:16Z</dcterms:created>
  <dcterms:modified xsi:type="dcterms:W3CDTF">2023-08-17T22:33:02Z</dcterms:modified>
</cp:coreProperties>
</file>